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9"/>
  </p:notesMasterIdLst>
  <p:handoutMasterIdLst>
    <p:handoutMasterId r:id="rId20"/>
  </p:handoutMasterIdLst>
  <p:sldIdLst>
    <p:sldId id="256" r:id="rId8"/>
    <p:sldId id="271" r:id="rId9"/>
    <p:sldId id="342" r:id="rId10"/>
    <p:sldId id="343" r:id="rId11"/>
    <p:sldId id="344" r:id="rId12"/>
    <p:sldId id="345" r:id="rId13"/>
    <p:sldId id="346" r:id="rId14"/>
    <p:sldId id="347" r:id="rId15"/>
    <p:sldId id="349" r:id="rId16"/>
    <p:sldId id="348" r:id="rId17"/>
    <p:sldId id="337" r:id="rId18"/>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42"/>
            <p14:sldId id="343"/>
            <p14:sldId id="344"/>
            <p14:sldId id="345"/>
            <p14:sldId id="346"/>
            <p14:sldId id="347"/>
            <p14:sldId id="349"/>
            <p14:sldId id="348"/>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7" autoAdjust="0"/>
    <p:restoredTop sz="85771" autoAdjust="0"/>
  </p:normalViewPr>
  <p:slideViewPr>
    <p:cSldViewPr>
      <p:cViewPr varScale="1">
        <p:scale>
          <a:sx n="118" d="100"/>
          <a:sy n="118" d="100"/>
        </p:scale>
        <p:origin x="720" y="9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B2E98E-A75C-4A24-9594-0F09CF7150FD}"/>
              </a:ext>
            </a:extLst>
          </p:cNvPr>
          <p:cNvSpPr>
            <a:spLocks noGrp="1"/>
          </p:cNvSpPr>
          <p:nvPr>
            <p:ph type="hdr" sz="quarter"/>
          </p:nvPr>
        </p:nvSpPr>
        <p:spPr>
          <a:xfrm>
            <a:off x="1" y="0"/>
            <a:ext cx="3038258" cy="465292"/>
          </a:xfrm>
          <a:prstGeom prst="rect">
            <a:avLst/>
          </a:prstGeom>
        </p:spPr>
        <p:txBody>
          <a:bodyPr vert="horz" lIns="90416" tIns="45208" rIns="90416" bIns="45208" rtlCol="0"/>
          <a:lstStyle>
            <a:lvl1pPr algn="l">
              <a:defRPr sz="1200"/>
            </a:lvl1pPr>
          </a:lstStyle>
          <a:p>
            <a:r>
              <a:rPr lang="en-US"/>
              <a:t>Day 2: SQL Injection</a:t>
            </a:r>
          </a:p>
        </p:txBody>
      </p:sp>
      <p:sp>
        <p:nvSpPr>
          <p:cNvPr id="3" name="Date Placeholder 2">
            <a:extLst>
              <a:ext uri="{FF2B5EF4-FFF2-40B4-BE49-F238E27FC236}">
                <a16:creationId xmlns:a16="http://schemas.microsoft.com/office/drawing/2014/main" id="{473D6DE6-A87D-44A9-BF53-643805916D56}"/>
              </a:ext>
            </a:extLst>
          </p:cNvPr>
          <p:cNvSpPr>
            <a:spLocks noGrp="1"/>
          </p:cNvSpPr>
          <p:nvPr>
            <p:ph type="dt" sz="quarter" idx="1"/>
          </p:nvPr>
        </p:nvSpPr>
        <p:spPr>
          <a:xfrm>
            <a:off x="3970576" y="0"/>
            <a:ext cx="3038258" cy="465292"/>
          </a:xfrm>
          <a:prstGeom prst="rect">
            <a:avLst/>
          </a:prstGeom>
        </p:spPr>
        <p:txBody>
          <a:bodyPr vert="horz" lIns="90416" tIns="45208" rIns="90416" bIns="45208" rtlCol="0"/>
          <a:lstStyle>
            <a:lvl1pPr algn="r">
              <a:defRPr sz="1200"/>
            </a:lvl1pPr>
          </a:lstStyle>
          <a:p>
            <a:fld id="{B1B718AA-526F-483B-B411-5C494AA34F75}" type="datetimeFigureOut">
              <a:rPr lang="en-US" smtClean="0"/>
              <a:t>7/29/2018</a:t>
            </a:fld>
            <a:endParaRPr lang="en-US"/>
          </a:p>
        </p:txBody>
      </p:sp>
      <p:sp>
        <p:nvSpPr>
          <p:cNvPr id="4" name="Footer Placeholder 3">
            <a:extLst>
              <a:ext uri="{FF2B5EF4-FFF2-40B4-BE49-F238E27FC236}">
                <a16:creationId xmlns:a16="http://schemas.microsoft.com/office/drawing/2014/main" id="{1EDA6DA3-6CAC-472F-8ED9-30CD3EDB6E52}"/>
              </a:ext>
            </a:extLst>
          </p:cNvPr>
          <p:cNvSpPr>
            <a:spLocks noGrp="1"/>
          </p:cNvSpPr>
          <p:nvPr>
            <p:ph type="ftr" sz="quarter" idx="2"/>
          </p:nvPr>
        </p:nvSpPr>
        <p:spPr>
          <a:xfrm>
            <a:off x="1" y="8831108"/>
            <a:ext cx="3038258" cy="465292"/>
          </a:xfrm>
          <a:prstGeom prst="rect">
            <a:avLst/>
          </a:prstGeom>
        </p:spPr>
        <p:txBody>
          <a:bodyPr vert="horz" lIns="90416" tIns="45208" rIns="90416" bIns="45208"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1059921F-72F6-46D8-8B4C-B3AC56A50D73}"/>
              </a:ext>
            </a:extLst>
          </p:cNvPr>
          <p:cNvSpPr>
            <a:spLocks noGrp="1"/>
          </p:cNvSpPr>
          <p:nvPr>
            <p:ph type="sldNum" sz="quarter" idx="3"/>
          </p:nvPr>
        </p:nvSpPr>
        <p:spPr>
          <a:xfrm>
            <a:off x="3970576" y="8831108"/>
            <a:ext cx="3038258" cy="465292"/>
          </a:xfrm>
          <a:prstGeom prst="rect">
            <a:avLst/>
          </a:prstGeom>
        </p:spPr>
        <p:txBody>
          <a:bodyPr vert="horz" lIns="90416" tIns="45208" rIns="90416" bIns="45208" rtlCol="0" anchor="b"/>
          <a:lstStyle>
            <a:lvl1pPr algn="r">
              <a:defRPr sz="1200"/>
            </a:lvl1pPr>
          </a:lstStyle>
          <a:p>
            <a:fld id="{CBB6F6E4-1923-4A45-B8E4-1E96E1702237}" type="slidenum">
              <a:rPr lang="en-US" smtClean="0"/>
              <a:t>‹#›</a:t>
            </a:fld>
            <a:endParaRPr lang="en-US"/>
          </a:p>
        </p:txBody>
      </p:sp>
    </p:spTree>
    <p:extLst>
      <p:ext uri="{BB962C8B-B14F-4D97-AF65-F5344CB8AC3E}">
        <p14:creationId xmlns:p14="http://schemas.microsoft.com/office/powerpoint/2010/main" val="327543678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55" cy="464663"/>
          </a:xfrm>
          <a:prstGeom prst="rect">
            <a:avLst/>
          </a:prstGeom>
        </p:spPr>
        <p:txBody>
          <a:bodyPr vert="horz" lIns="90660" tIns="45330" rIns="90660" bIns="45330" rtlCol="0"/>
          <a:lstStyle>
            <a:lvl1pPr algn="l">
              <a:defRPr sz="1200"/>
            </a:lvl1pPr>
          </a:lstStyle>
          <a:p>
            <a:r>
              <a:rPr lang="en-US"/>
              <a:t>Day 2: SQL Injection</a:t>
            </a:r>
          </a:p>
        </p:txBody>
      </p:sp>
      <p:sp>
        <p:nvSpPr>
          <p:cNvPr id="3" name="Date Placeholder 2"/>
          <p:cNvSpPr>
            <a:spLocks noGrp="1"/>
          </p:cNvSpPr>
          <p:nvPr>
            <p:ph type="dt" idx="1"/>
          </p:nvPr>
        </p:nvSpPr>
        <p:spPr>
          <a:xfrm>
            <a:off x="3970673" y="1"/>
            <a:ext cx="3038155" cy="464663"/>
          </a:xfrm>
          <a:prstGeom prst="rect">
            <a:avLst/>
          </a:prstGeom>
        </p:spPr>
        <p:txBody>
          <a:bodyPr vert="horz" lIns="90660" tIns="45330" rIns="90660" bIns="45330" rtlCol="0"/>
          <a:lstStyle>
            <a:lvl1pPr algn="r">
              <a:defRPr sz="1200"/>
            </a:lvl1pPr>
          </a:lstStyle>
          <a:p>
            <a:fld id="{9BCA2E56-26A7-48B0-8AC1-3B2414D82EA3}" type="datetimeFigureOut">
              <a:rPr lang="en-US" smtClean="0"/>
              <a:t>7/29/2018</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0" tIns="45330" rIns="90660" bIns="45330" rtlCol="0" anchor="ctr"/>
          <a:lstStyle/>
          <a:p>
            <a:endParaRPr lang="en-US"/>
          </a:p>
        </p:txBody>
      </p:sp>
      <p:sp>
        <p:nvSpPr>
          <p:cNvPr id="5" name="Notes Placeholder 4"/>
          <p:cNvSpPr>
            <a:spLocks noGrp="1"/>
          </p:cNvSpPr>
          <p:nvPr>
            <p:ph type="body" sz="quarter" idx="3"/>
          </p:nvPr>
        </p:nvSpPr>
        <p:spPr>
          <a:xfrm>
            <a:off x="701356" y="4415082"/>
            <a:ext cx="5607691" cy="4183538"/>
          </a:xfrm>
          <a:prstGeom prst="rect">
            <a:avLst/>
          </a:prstGeom>
        </p:spPr>
        <p:txBody>
          <a:bodyPr vert="horz" lIns="90660" tIns="45330" rIns="90660" bIns="4533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0" tIns="45330" rIns="90660" bIns="45330"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0" tIns="45330" rIns="90660" bIns="4533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talk about SQL injection. You have to be careful when you substitute user input into your SQL statements. If you aren’t then a sneaky user can run amuck through your database tables. </a:t>
            </a:r>
          </a:p>
          <a:p>
            <a:endParaRPr lang="en-US" baseline="0" dirty="0"/>
          </a:p>
          <a:p>
            <a:r>
              <a:rPr lang="en-US" baseline="0" dirty="0"/>
              <a:t>We’ll see what SQL injection is and how it works. Then we’ll see how to avoid it with proper parameter substitution.</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475D25E5-2370-4148-ADD1-0CC717B538A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9D38FF1-5EEC-4484-965F-4B69408228C5}"/>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this substitution value is a TUPLE – a list of things. Even if you have just one thing.</a:t>
            </a:r>
          </a:p>
          <a:p>
            <a:endParaRPr lang="en-US" dirty="0"/>
          </a:p>
          <a:p>
            <a:r>
              <a:rPr lang="en-US" dirty="0"/>
              <a:t>Here I am just substituting in the name.</a:t>
            </a:r>
          </a:p>
          <a:p>
            <a:endParaRPr lang="en-US" dirty="0"/>
          </a:p>
          <a:p>
            <a:r>
              <a:rPr lang="en-US" dirty="0"/>
              <a:t>#1 But I get an error from the driver. It wanted ONE value for the second parameter. Instead it got 5. Five? </a:t>
            </a:r>
          </a:p>
          <a:p>
            <a:br>
              <a:rPr lang="en-US" dirty="0"/>
            </a:br>
            <a:r>
              <a:rPr lang="en-US" dirty="0"/>
              <a:t>#2 It took each letter as a separate thing to substitute.</a:t>
            </a:r>
          </a:p>
          <a:p>
            <a:endParaRPr lang="en-US" dirty="0"/>
          </a:p>
          <a:p>
            <a:r>
              <a:rPr lang="en-US" dirty="0"/>
              <a:t>#3 Let’s try again but make a tuple by wrapping it in parenthesis.</a:t>
            </a:r>
          </a:p>
          <a:p>
            <a:endParaRPr lang="en-US" dirty="0"/>
          </a:p>
          <a:p>
            <a:r>
              <a:rPr lang="en-US" dirty="0"/>
              <a:t>#4 Same error. That looks like a tuple, but really it is a regular old expression like before. </a:t>
            </a:r>
          </a:p>
          <a:p>
            <a:endParaRPr lang="en-US" dirty="0"/>
          </a:p>
          <a:p>
            <a:r>
              <a:rPr lang="en-US" dirty="0"/>
              <a:t>#5 You can sprinkle parenthesis throughout an expression. You usually find them in math expressions, but they work for strings as we have here.</a:t>
            </a:r>
          </a:p>
          <a:p>
            <a:endParaRPr lang="en-US" dirty="0"/>
          </a:p>
          <a:p>
            <a:r>
              <a:rPr lang="en-US" dirty="0"/>
              <a:t>#6 This is how you make a tuple of one thing. The parenthesis and comma tell Python that this is a tuple and not an expression. </a:t>
            </a:r>
          </a:p>
          <a:p>
            <a:endParaRPr lang="en-US" dirty="0"/>
          </a:p>
          <a:p>
            <a:r>
              <a:rPr lang="en-US" dirty="0"/>
              <a:t>#7 Since there is only one value – nothing after the comma – you get a tuple of one thing.</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B32DA373-D812-494D-A4FA-447EF8827564}"/>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A4F16FA-9B56-42C5-A9AA-95B3D0A530F7}"/>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15753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things to try on your own. These are totally optional – there is nothing for you to send to me.</a:t>
            </a:r>
          </a:p>
          <a:p>
            <a:endParaRPr lang="en-US" baseline="0" dirty="0"/>
          </a:p>
          <a:p>
            <a:r>
              <a:rPr lang="en-US" baseline="0" dirty="0"/>
              <a:t>Try reworking our “grades” code example to use parameter substitution instead of string appends.</a:t>
            </a:r>
          </a:p>
          <a:p>
            <a:endParaRPr lang="en-US" baseline="0" dirty="0"/>
          </a:p>
          <a:p>
            <a:r>
              <a:rPr lang="en-US" baseline="0" dirty="0"/>
              <a:t>We know sqlite3 uses the question-mark (</a:t>
            </a:r>
            <a:r>
              <a:rPr lang="en-US" baseline="0" dirty="0" err="1"/>
              <a:t>qmark</a:t>
            </a:r>
            <a:r>
              <a:rPr lang="en-US" baseline="0" dirty="0"/>
              <a:t>) substitution style. Do a web search to find out what some other database use.</a:t>
            </a:r>
          </a:p>
          <a:p>
            <a:endParaRPr lang="en-US" baseline="0" dirty="0"/>
          </a:p>
          <a:p>
            <a:r>
              <a:rPr lang="en-US" baseline="0" dirty="0"/>
              <a:t>SQL Injection. This is a fun topic and very timely with all the cyber security in the news.</a:t>
            </a:r>
          </a:p>
          <a:p>
            <a:endParaRPr lang="en-US" baseline="0" dirty="0"/>
          </a:p>
          <a:p>
            <a:r>
              <a:rPr lang="en-US" baseline="0" dirty="0"/>
              <a:t>Send me email if you have questions or comments.</a:t>
            </a:r>
          </a:p>
          <a:p>
            <a:endParaRPr lang="en-US" baseline="0" dirty="0"/>
          </a:p>
          <a:p>
            <a:r>
              <a:rPr lang="en-US" baseline="0" dirty="0"/>
              <a:t>See you next time.</a:t>
            </a:r>
          </a:p>
        </p:txBody>
      </p:sp>
      <p:sp>
        <p:nvSpPr>
          <p:cNvPr id="4" name="Slide Number Placeholder 3"/>
          <p:cNvSpPr>
            <a:spLocks noGrp="1"/>
          </p:cNvSpPr>
          <p:nvPr>
            <p:ph type="sldNum" sz="quarter" idx="10"/>
          </p:nvPr>
        </p:nvSpPr>
        <p:spPr/>
        <p:txBody>
          <a:bodyPr/>
          <a:lstStyle/>
          <a:p>
            <a:pPr defTabSz="906600">
              <a:defRPr/>
            </a:pPr>
            <a:fld id="{1C96B062-DEDE-4399-8EE2-30F35F5C98D8}" type="slidenum">
              <a:rPr lang="en-US">
                <a:solidFill>
                  <a:prstClr val="black"/>
                </a:solidFill>
                <a:latin typeface="Calibri"/>
              </a:rPr>
              <a:pPr defTabSz="906600">
                <a:defRPr/>
              </a:pPr>
              <a:t>11</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14762277-BD1E-4B25-8C0C-11E0091E2419}"/>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1965514-30EE-4456-B8F1-E3F470673984}"/>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18C0727B-AD8A-4DD5-978D-BFB6CDCCA6C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30D917-BCB0-4930-8DE2-4427D2346BC3}"/>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bank loves your ATM code and they want you to write a python application for all the bank employees to use.</a:t>
            </a:r>
          </a:p>
          <a:p>
            <a:endParaRPr lang="en-US" dirty="0"/>
          </a:p>
          <a:p>
            <a:r>
              <a:rPr lang="en-US" dirty="0"/>
              <a:t>Different users have different roles. They will log in to the application with their username and password. You crank up a quick table in the database like this one.</a:t>
            </a:r>
          </a:p>
          <a:p>
            <a:endParaRPr lang="en-US" dirty="0"/>
          </a:p>
          <a:p>
            <a:r>
              <a:rPr lang="en-US" dirty="0"/>
              <a:t>#1 Let’s call the table USERS</a:t>
            </a:r>
          </a:p>
          <a:p>
            <a:r>
              <a:rPr lang="en-US" dirty="0"/>
              <a:t>#2 The username is a string up to 20 characters</a:t>
            </a:r>
          </a:p>
          <a:p>
            <a:r>
              <a:rPr lang="en-US" dirty="0"/>
              <a:t>#3 So is the password</a:t>
            </a:r>
          </a:p>
          <a:p>
            <a:endParaRPr lang="en-US" dirty="0"/>
          </a:p>
          <a:p>
            <a:r>
              <a:rPr lang="en-US" dirty="0"/>
              <a:t>Yes, there is much more to do here. Do we need a primary key – maybe a user id? Or maybe the username is the primary key and we a constraint to enforce uniqueness.</a:t>
            </a:r>
          </a:p>
          <a:p>
            <a:endParaRPr lang="en-US" dirty="0"/>
          </a:p>
          <a:p>
            <a:r>
              <a:rPr lang="en-US" dirty="0"/>
              <a:t>Password are required. So are usernames. These are constraints we could and should add. But lets keep the example simple.</a:t>
            </a:r>
          </a:p>
          <a:p>
            <a:endParaRPr lang="en-US" dirty="0"/>
          </a:p>
          <a:p>
            <a:r>
              <a:rPr lang="en-US" dirty="0"/>
              <a:t>#4 Lets add an admin user. This user can do all kinds of important things that most other users can’t.</a:t>
            </a:r>
          </a:p>
          <a:p>
            <a:r>
              <a:rPr lang="en-US" dirty="0"/>
              <a:t>#5 Add an entry for Chris</a:t>
            </a:r>
          </a:p>
          <a:p>
            <a:r>
              <a:rPr lang="en-US" dirty="0"/>
              <a:t>#6 And one for Pat</a:t>
            </a:r>
          </a:p>
          <a:p>
            <a:endParaRPr lang="en-US" dirty="0"/>
          </a:p>
          <a:p>
            <a:r>
              <a:rPr lang="en-US" dirty="0"/>
              <a:t>Pretty easy stuff.</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098CEF50-4621-42D9-B6D1-440EB6B1FF12}"/>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90939A2-5800-4294-ACF6-387015CC13FF}"/>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375540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the login process. The user will get a simple prompt like this one.</a:t>
            </a:r>
          </a:p>
          <a:p>
            <a:endParaRPr lang="en-US" dirty="0"/>
          </a:p>
          <a:p>
            <a:r>
              <a:rPr lang="en-US" dirty="0"/>
              <a:t>#1 I’ll try to log in as ADMIN</a:t>
            </a:r>
          </a:p>
          <a:p>
            <a:r>
              <a:rPr lang="en-US" dirty="0"/>
              <a:t>#2 Password “</a:t>
            </a:r>
            <a:r>
              <a:rPr lang="en-US" dirty="0" err="1"/>
              <a:t>jj</a:t>
            </a:r>
            <a:r>
              <a:rPr lang="en-US" dirty="0"/>
              <a:t>”, which isn’t correct</a:t>
            </a:r>
          </a:p>
          <a:p>
            <a:endParaRPr lang="en-US" dirty="0"/>
          </a:p>
          <a:p>
            <a:r>
              <a:rPr lang="en-US" dirty="0"/>
              <a:t>How do we check the username and password against our database table?</a:t>
            </a:r>
          </a:p>
          <a:p>
            <a:endParaRPr lang="en-US" dirty="0"/>
          </a:p>
          <a:p>
            <a:r>
              <a:rPr lang="en-US" dirty="0"/>
              <a:t>#3 Maybe something like this. We’ll end up with a simple select – select rows from table USERS (all columns) where the name and password match.</a:t>
            </a:r>
          </a:p>
          <a:p>
            <a:r>
              <a:rPr lang="en-US" dirty="0"/>
              <a:t>#4 We’ll take the username input and drop it into our SQL</a:t>
            </a:r>
          </a:p>
          <a:p>
            <a:r>
              <a:rPr lang="en-US" dirty="0"/>
              <a:t>#5 Same with the password</a:t>
            </a:r>
          </a:p>
          <a:p>
            <a:endParaRPr lang="en-US" dirty="0"/>
          </a:p>
          <a:p>
            <a:r>
              <a:rPr lang="en-US" dirty="0"/>
              <a:t>Does this username and password match a row in the table? No. We get back zero rows.</a:t>
            </a:r>
          </a:p>
          <a:p>
            <a:endParaRPr lang="en-US" dirty="0"/>
          </a:p>
          <a:p>
            <a:r>
              <a:rPr lang="en-US" dirty="0"/>
              <a:t>The username is unique – we will get around to writing that constraint. But if the username and password matches a row then we get back a row and the login was a success.</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E2A79779-CDAC-4403-B542-BB6D13876F3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2BC6A7D-733E-408C-A62F-B8EE732F0557}"/>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1375870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the code.</a:t>
            </a:r>
          </a:p>
          <a:p>
            <a:endParaRPr lang="en-US" dirty="0"/>
          </a:p>
          <a:p>
            <a:r>
              <a:rPr lang="en-US" dirty="0"/>
              <a:t>#1 No surprise. We get a connection … #2 and a cursor object</a:t>
            </a:r>
          </a:p>
          <a:p>
            <a:endParaRPr lang="en-US" dirty="0"/>
          </a:p>
          <a:p>
            <a:r>
              <a:rPr lang="en-US" dirty="0"/>
              <a:t>#3 We need the name and password from the login form. I’ll just hard code it here for the example.</a:t>
            </a:r>
          </a:p>
          <a:p>
            <a:endParaRPr lang="en-US" dirty="0"/>
          </a:p>
          <a:p>
            <a:r>
              <a:rPr lang="en-US" dirty="0"/>
              <a:t>#4 Execute the select. Most of the string is our hardcoded SQL. But we splice in name and password with the plus operator.</a:t>
            </a:r>
          </a:p>
          <a:p>
            <a:endParaRPr lang="en-US" dirty="0"/>
          </a:p>
          <a:p>
            <a:r>
              <a:rPr lang="en-US" dirty="0"/>
              <a:t>#5 Fetch one row from the results.</a:t>
            </a:r>
          </a:p>
          <a:p>
            <a:endParaRPr lang="en-US" dirty="0"/>
          </a:p>
          <a:p>
            <a:r>
              <a:rPr lang="en-US" dirty="0"/>
              <a:t>#6 Print the row … #7 username and password were correct – I got the one row</a:t>
            </a:r>
          </a:p>
          <a:p>
            <a:endParaRPr lang="en-US" dirty="0"/>
          </a:p>
          <a:p>
            <a:r>
              <a:rPr lang="en-US" dirty="0"/>
              <a:t>If the password had been wrong I would get back the </a:t>
            </a:r>
            <a:r>
              <a:rPr lang="en-US" dirty="0" err="1"/>
              <a:t>builtin</a:t>
            </a:r>
            <a:r>
              <a:rPr lang="en-US" dirty="0"/>
              <a:t> “None”</a:t>
            </a:r>
          </a:p>
          <a:p>
            <a:endParaRPr lang="en-US" dirty="0"/>
          </a:p>
          <a:p>
            <a:r>
              <a:rPr lang="en-US" dirty="0"/>
              <a:t>#8 Like this</a:t>
            </a:r>
          </a:p>
          <a:p>
            <a:endParaRPr lang="en-US" dirty="0"/>
          </a:p>
          <a:p>
            <a:r>
              <a:rPr lang="en-US" dirty="0"/>
              <a:t>Seems pretty straight forward! What could go wrong here?</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8954BF5C-A09B-4238-BF01-D3633913517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6043337-C964-4B18-BFF5-BA0778984409}"/>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2156083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here comes Micha – the 10 year old super-hacker from California. He doesn’t have a login at the bank. But that’s not going to stop him from getting in!</a:t>
            </a:r>
          </a:p>
          <a:p>
            <a:endParaRPr lang="en-US" dirty="0"/>
          </a:p>
          <a:p>
            <a:r>
              <a:rPr lang="en-US" dirty="0"/>
              <a:t>#1 He puts in the username BOBBY. </a:t>
            </a:r>
          </a:p>
          <a:p>
            <a:r>
              <a:rPr lang="en-US" dirty="0"/>
              <a:t>#2 We know there is no username BOBBY in our table. You are out of luck, kid!</a:t>
            </a:r>
          </a:p>
          <a:p>
            <a:endParaRPr lang="en-US" dirty="0"/>
          </a:p>
          <a:p>
            <a:r>
              <a:rPr lang="en-US" dirty="0"/>
              <a:t>#3 This is the password he puts in. Tick mark, space, OR, space, two </a:t>
            </a:r>
            <a:r>
              <a:rPr lang="en-US" dirty="0" err="1"/>
              <a:t>tickmarks</a:t>
            </a:r>
            <a:r>
              <a:rPr lang="en-US" dirty="0"/>
              <a:t>, and equal, two more </a:t>
            </a:r>
            <a:r>
              <a:rPr lang="en-US" dirty="0" err="1"/>
              <a:t>tickmarks</a:t>
            </a:r>
            <a:r>
              <a:rPr lang="en-US" dirty="0"/>
              <a:t>, a space, and two dashes. What kind of crazy password is that?</a:t>
            </a:r>
          </a:p>
          <a:p>
            <a:endParaRPr lang="en-US" dirty="0"/>
          </a:p>
          <a:p>
            <a:r>
              <a:rPr lang="en-US" dirty="0"/>
              <a:t>#4 our code takes his password and substitutes it in.</a:t>
            </a:r>
          </a:p>
          <a:p>
            <a:endParaRPr lang="en-US" dirty="0"/>
          </a:p>
          <a:p>
            <a:r>
              <a:rPr lang="en-US" dirty="0"/>
              <a:t>#5 Here are our variables – name and password – filled with the raw input from the login form</a:t>
            </a:r>
          </a:p>
          <a:p>
            <a:endParaRPr lang="en-US" dirty="0"/>
          </a:p>
          <a:p>
            <a:r>
              <a:rPr lang="en-US" dirty="0"/>
              <a:t>#6 What gets printed on the screen? Big fat “None”, right? #6 wait. Micha just logged in as admin. He used a non-existent name and a crazy password. What’s going on here?</a:t>
            </a:r>
          </a:p>
          <a:p>
            <a:endParaRPr lang="en-US" dirty="0"/>
          </a:p>
          <a:p>
            <a:r>
              <a:rPr lang="en-US" dirty="0"/>
              <a:t>#7 Lets look at the SQL passed to the database</a:t>
            </a:r>
          </a:p>
          <a:p>
            <a:endParaRPr lang="en-US" dirty="0"/>
          </a:p>
          <a:p>
            <a:r>
              <a:rPr lang="en-US" dirty="0"/>
              <a:t>What does the database see? #8 it sees a select with a complicated WHERE clause. It takes the rows one by one – is name BOBBY and password empty string? OR does empty string equal to empty string?</a:t>
            </a:r>
          </a:p>
          <a:p>
            <a:endParaRPr lang="en-US" dirty="0"/>
          </a:p>
          <a:p>
            <a:r>
              <a:rPr lang="en-US" dirty="0"/>
              <a:t>#8 this is always true for every row the DB checks. Empty always equals empty.</a:t>
            </a:r>
          </a:p>
          <a:p>
            <a:endParaRPr lang="en-US" dirty="0"/>
          </a:p>
          <a:p>
            <a:r>
              <a:rPr lang="en-US" dirty="0"/>
              <a:t>#9 See this little dangling tick mark in our string up here? Notice how the double dash comments out the remainder of the string. </a:t>
            </a:r>
          </a:p>
          <a:p>
            <a:endParaRPr lang="en-US" dirty="0"/>
          </a:p>
          <a:p>
            <a:r>
              <a:rPr lang="en-US" dirty="0"/>
              <a:t>#10 Here is the Boolean expression the database works with. A AND B. We know that is always false in our table. Then that false </a:t>
            </a:r>
            <a:r>
              <a:rPr lang="en-US" dirty="0" err="1"/>
              <a:t>Ored</a:t>
            </a:r>
            <a:r>
              <a:rPr lang="en-US" dirty="0"/>
              <a:t> with TRUE. False </a:t>
            </a:r>
            <a:r>
              <a:rPr lang="en-US" dirty="0" err="1"/>
              <a:t>Ored</a:t>
            </a:r>
            <a:r>
              <a:rPr lang="en-US" dirty="0"/>
              <a:t> with TRUE is always one. This where clause always passes.</a:t>
            </a:r>
          </a:p>
          <a:p>
            <a:endParaRPr lang="en-US" dirty="0"/>
          </a:p>
          <a:p>
            <a:r>
              <a:rPr lang="en-US" dirty="0"/>
              <a:t>#11 This SQL matches every row</a:t>
            </a:r>
          </a:p>
          <a:p>
            <a:endParaRPr lang="en-US" dirty="0"/>
          </a:p>
          <a:p>
            <a:r>
              <a:rPr lang="en-US" dirty="0"/>
              <a:t>Our code pulls the very first row from the result set</a:t>
            </a:r>
          </a:p>
          <a:p>
            <a:endParaRPr lang="en-US" dirty="0"/>
          </a:p>
          <a:p>
            <a:r>
              <a:rPr lang="en-US" dirty="0"/>
              <a:t>#12 Fortunately for our hacker, the first row is the ADMINISTRATOR</a:t>
            </a:r>
          </a:p>
          <a:p>
            <a:endParaRPr lang="en-US" dirty="0"/>
          </a:p>
          <a:p>
            <a:r>
              <a:rPr lang="en-US" dirty="0"/>
              <a:t>Micha was able to inject some fragments of SQL directly into our select statement. Thus we call this kind of attack “SQL Injection”, and it has been surprisingly successful over the years!</a:t>
            </a:r>
          </a:p>
          <a:p>
            <a:endParaRPr lang="en-US" dirty="0"/>
          </a:p>
          <a:p>
            <a:r>
              <a:rPr lang="en-US" dirty="0"/>
              <a:t>Our code seems straight forward and simple. Where did we go wrong? How can we prevent SQL injections?</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C3594A3C-3473-4E78-8D26-AE3F4520180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C76A547-E14B-4226-8AF5-CD0715977504}"/>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6731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messed up by blindly splicing in the user’s input.</a:t>
            </a:r>
          </a:p>
          <a:p>
            <a:endParaRPr lang="en-US" dirty="0"/>
          </a:p>
          <a:p>
            <a:r>
              <a:rPr lang="en-US" dirty="0"/>
              <a:t>ALWAYS sanitize raw input to your program to make sure nothing dangerous gets in by mistake. </a:t>
            </a:r>
          </a:p>
          <a:p>
            <a:endParaRPr lang="en-US" dirty="0"/>
          </a:p>
          <a:p>
            <a:r>
              <a:rPr lang="en-US" dirty="0"/>
              <a:t>#1 Some common things to check are TEXT FIELD entries, prompts the user responds to, and data files that your program read in.</a:t>
            </a:r>
          </a:p>
          <a:p>
            <a:endParaRPr lang="en-US" dirty="0"/>
          </a:p>
          <a:p>
            <a:r>
              <a:rPr lang="en-US" dirty="0"/>
              <a:t>#2 A big one is parameters coming in through a web request. Remember users can use free tools like POSTMAN to craft whatever requests they want. Your server code must check everything!</a:t>
            </a:r>
          </a:p>
          <a:p>
            <a:endParaRPr lang="en-US" dirty="0"/>
          </a:p>
          <a:p>
            <a:r>
              <a:rPr lang="en-US" dirty="0"/>
              <a:t>#3 The good news about SQL is that this sanitization is built into the library. You just have to know how to use it, which is why you are here.</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9575CBF6-CB95-43CA-89D6-0CED9A53B354}"/>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B719312-4F6E-4D75-9D33-7401324FD14A}"/>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419415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it works. Here is our code again. This time I’ll put the pragma in there as a reminder. I should have been doing this all along. I might leave it out to keep the examples short, but remember it is there!</a:t>
            </a:r>
          </a:p>
          <a:p>
            <a:endParaRPr lang="en-US" dirty="0"/>
          </a:p>
          <a:p>
            <a:r>
              <a:rPr lang="en-US" dirty="0"/>
              <a:t>OK. Here is the name and password and we are ready to execute the select statement. Instead of building the string myself I’ll let the database library fill things in. Like this:</a:t>
            </a:r>
          </a:p>
          <a:p>
            <a:endParaRPr lang="en-US" dirty="0"/>
          </a:p>
          <a:p>
            <a:r>
              <a:rPr lang="en-US" dirty="0"/>
              <a:t>#1 I pass in one string and one tuple – the values I want to substitute. The question marks are the spots where the substitutions go. The library parses my string from left to right and fills in the question marks from the tuple left to right. But the library sanitizes the inputs. It removes tick marks and comments and such. I don’t have to worry about SQL injection.</a:t>
            </a:r>
          </a:p>
          <a:p>
            <a:endParaRPr lang="en-US" dirty="0"/>
          </a:p>
          <a:p>
            <a:r>
              <a:rPr lang="en-US" dirty="0"/>
              <a:t>Notice that the driver inserts the tick marks around strings! If your value in the tuple is a string then you get tick marks. If it is a number you don’t – which is exactly what you want.</a:t>
            </a:r>
          </a:p>
          <a:p>
            <a:endParaRPr lang="en-US" dirty="0"/>
          </a:p>
          <a:p>
            <a:r>
              <a:rPr lang="en-US" dirty="0"/>
              <a:t>#2 Print the user … CHRIS and TOPHER is a valid row</a:t>
            </a:r>
          </a:p>
          <a:p>
            <a:r>
              <a:rPr lang="en-US" dirty="0"/>
              <a:t>#3 There it is on the screen</a:t>
            </a:r>
          </a:p>
          <a:p>
            <a:endParaRPr lang="en-US" dirty="0"/>
          </a:p>
          <a:p>
            <a:r>
              <a:rPr lang="en-US" dirty="0"/>
              <a:t>#4 Now to try the same SQL injection</a:t>
            </a:r>
          </a:p>
          <a:p>
            <a:r>
              <a:rPr lang="en-US" dirty="0"/>
              <a:t>#5 Let the library fill in the values – and sanitize them</a:t>
            </a:r>
          </a:p>
          <a:p>
            <a:endParaRPr lang="en-US" dirty="0"/>
          </a:p>
          <a:p>
            <a:r>
              <a:rPr lang="en-US" dirty="0"/>
              <a:t>#6 This time nothing matched as I expected</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3429D139-8149-46E9-90DB-95F7954A448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9AA90F7-416A-42A9-B105-CB6FF116BF87}"/>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606318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go commit USE QUESTIONMARKS to memory, please note that different databases might use different substitution tokens.</a:t>
            </a:r>
          </a:p>
          <a:p>
            <a:endParaRPr lang="en-US" dirty="0"/>
          </a:p>
          <a:p>
            <a:r>
              <a:rPr lang="en-US" dirty="0"/>
              <a:t>#1 How do you know what to use? You can ask the database driver</a:t>
            </a:r>
          </a:p>
          <a:p>
            <a:br>
              <a:rPr lang="en-US" dirty="0"/>
            </a:br>
            <a:r>
              <a:rPr lang="en-US" dirty="0"/>
              <a:t>#2 print the value of “</a:t>
            </a:r>
            <a:r>
              <a:rPr lang="en-US" dirty="0" err="1"/>
              <a:t>paramstyle</a:t>
            </a:r>
            <a:r>
              <a:rPr lang="en-US" dirty="0"/>
              <a:t>”</a:t>
            </a:r>
          </a:p>
          <a:p>
            <a:endParaRPr lang="en-US" dirty="0"/>
          </a:p>
          <a:p>
            <a:r>
              <a:rPr lang="en-US" dirty="0"/>
              <a:t>#3 For SQL lite the style is “</a:t>
            </a:r>
            <a:r>
              <a:rPr lang="en-US" dirty="0" err="1"/>
              <a:t>qmark</a:t>
            </a:r>
            <a:r>
              <a:rPr lang="en-US" dirty="0"/>
              <a:t>” – use a question mark</a:t>
            </a:r>
          </a:p>
          <a:p>
            <a:endParaRPr lang="en-US" dirty="0"/>
          </a:p>
          <a:p>
            <a:r>
              <a:rPr lang="en-US" dirty="0"/>
              <a:t>#4 Here are the possible values</a:t>
            </a:r>
          </a:p>
          <a:p>
            <a:endParaRPr lang="en-US" dirty="0"/>
          </a:p>
          <a:p>
            <a:r>
              <a:rPr lang="en-US" dirty="0"/>
              <a:t>The </a:t>
            </a:r>
            <a:r>
              <a:rPr lang="en-US" dirty="0" err="1"/>
              <a:t>qmark</a:t>
            </a:r>
            <a:r>
              <a:rPr lang="en-US" dirty="0"/>
              <a:t> seems the easiest. But there is also the PERCENT formatters like %s and %d. This allows you to specify the data type like string or number. You don’t have to rely on the runtime type of the value in the tuple.</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
        <p:nvSpPr>
          <p:cNvPr id="5" name="Footer Placeholder 4">
            <a:extLst>
              <a:ext uri="{FF2B5EF4-FFF2-40B4-BE49-F238E27FC236}">
                <a16:creationId xmlns:a16="http://schemas.microsoft.com/office/drawing/2014/main" id="{5FF01AE5-3C47-4403-8C32-BC30929F912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5D3CAF8-209E-4485-85C9-21A06294F06F}"/>
              </a:ext>
            </a:extLst>
          </p:cNvPr>
          <p:cNvSpPr>
            <a:spLocks noGrp="1"/>
          </p:cNvSpPr>
          <p:nvPr>
            <p:ph type="hdr" sz="quarter" idx="12"/>
          </p:nvPr>
        </p:nvSpPr>
        <p:spPr/>
        <p:txBody>
          <a:bodyPr/>
          <a:lstStyle/>
          <a:p>
            <a:r>
              <a:rPr lang="en-US"/>
              <a:t>Day 2: SQL Injection</a:t>
            </a:r>
          </a:p>
        </p:txBody>
      </p:sp>
    </p:spTree>
    <p:extLst>
      <p:ext uri="{BB962C8B-B14F-4D97-AF65-F5344CB8AC3E}">
        <p14:creationId xmlns:p14="http://schemas.microsoft.com/office/powerpoint/2010/main" val="122854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ebpy.org/cookbook/transac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SQL Injection</a:t>
            </a:r>
          </a:p>
        </p:txBody>
      </p:sp>
      <p:sp>
        <p:nvSpPr>
          <p:cNvPr id="3" name="Content Placeholder 2"/>
          <p:cNvSpPr>
            <a:spLocks noGrp="1"/>
          </p:cNvSpPr>
          <p:nvPr>
            <p:ph idx="1"/>
          </p:nvPr>
        </p:nvSpPr>
        <p:spPr>
          <a:xfrm>
            <a:off x="304800" y="1200151"/>
            <a:ext cx="4343400" cy="2590799"/>
          </a:xfrm>
        </p:spPr>
        <p:txBody>
          <a:bodyPr>
            <a:normAutofit/>
          </a:bodyPr>
          <a:lstStyle/>
          <a:p>
            <a:pPr>
              <a:buFont typeface="Arial" charset="0"/>
              <a:buChar char="•"/>
            </a:pPr>
            <a:r>
              <a:rPr lang="en-US" dirty="0"/>
              <a:t>How it works</a:t>
            </a:r>
          </a:p>
          <a:p>
            <a:pPr>
              <a:buFont typeface="Arial" charset="0"/>
              <a:buChar char="•"/>
            </a:pPr>
            <a:r>
              <a:rPr lang="en-US" dirty="0"/>
              <a:t>Parameter Substitution</a:t>
            </a:r>
          </a:p>
          <a:p>
            <a:pPr>
              <a:buFont typeface="Arial" charset="0"/>
              <a:buChar char="•"/>
            </a:pPr>
            <a:endParaRPr lang="en-US" sz="1800" dirty="0"/>
          </a:p>
        </p:txBody>
      </p:sp>
      <p:pic>
        <p:nvPicPr>
          <p:cNvPr id="5" name="Picture 4">
            <a:extLst>
              <a:ext uri="{FF2B5EF4-FFF2-40B4-BE49-F238E27FC236}">
                <a16:creationId xmlns:a16="http://schemas.microsoft.com/office/drawing/2014/main" id="{BD592DF4-2AF5-4049-8BA6-9C86C0BC89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2767" y="673395"/>
            <a:ext cx="4476308" cy="3357231"/>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DB22C-037F-438C-A5B0-36E1058D4BBA}"/>
              </a:ext>
            </a:extLst>
          </p:cNvPr>
          <p:cNvSpPr>
            <a:spLocks noGrp="1"/>
          </p:cNvSpPr>
          <p:nvPr>
            <p:ph type="title"/>
          </p:nvPr>
        </p:nvSpPr>
        <p:spPr/>
        <p:txBody>
          <a:bodyPr/>
          <a:lstStyle/>
          <a:p>
            <a:r>
              <a:rPr lang="en-US" dirty="0"/>
              <a:t>Tuples of One</a:t>
            </a:r>
          </a:p>
        </p:txBody>
      </p:sp>
      <p:sp>
        <p:nvSpPr>
          <p:cNvPr id="4" name="Slide Number Placeholder 3">
            <a:extLst>
              <a:ext uri="{FF2B5EF4-FFF2-40B4-BE49-F238E27FC236}">
                <a16:creationId xmlns:a16="http://schemas.microsoft.com/office/drawing/2014/main" id="{B0BB28F3-FA8D-4038-A5DD-EC50681692D4}"/>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3AAE8A8D-07B6-424B-A97B-BDB884037A0D}"/>
              </a:ext>
            </a:extLst>
          </p:cNvPr>
          <p:cNvSpPr/>
          <p:nvPr/>
        </p:nvSpPr>
        <p:spPr>
          <a:xfrm>
            <a:off x="303028" y="767603"/>
            <a:ext cx="5352747" cy="307777"/>
          </a:xfrm>
          <a:prstGeom prst="rect">
            <a:avLst/>
          </a:prstGeom>
        </p:spPr>
        <p:txBody>
          <a:bodyPr wrap="none">
            <a:spAutoFit/>
          </a:bodyPr>
          <a:lstStyle/>
          <a:p>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endParaRPr lang="en-US" sz="1400" dirty="0"/>
          </a:p>
        </p:txBody>
      </p:sp>
      <p:sp>
        <p:nvSpPr>
          <p:cNvPr id="6" name="Rectangle 5">
            <a:extLst>
              <a:ext uri="{FF2B5EF4-FFF2-40B4-BE49-F238E27FC236}">
                <a16:creationId xmlns:a16="http://schemas.microsoft.com/office/drawing/2014/main" id="{941BEEC5-3B61-4D8C-8CCF-D39297C64D96}"/>
              </a:ext>
            </a:extLst>
          </p:cNvPr>
          <p:cNvSpPr/>
          <p:nvPr/>
        </p:nvSpPr>
        <p:spPr>
          <a:xfrm>
            <a:off x="301256" y="2014150"/>
            <a:ext cx="5551520" cy="307777"/>
          </a:xfrm>
          <a:prstGeom prst="rect">
            <a:avLst/>
          </a:prstGeom>
        </p:spPr>
        <p:txBody>
          <a:bodyPr wrap="none">
            <a:spAutoFit/>
          </a:bodyPr>
          <a:lstStyle/>
          <a:p>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endParaRPr lang="en-US" sz="1400" dirty="0"/>
          </a:p>
        </p:txBody>
      </p:sp>
      <p:sp>
        <p:nvSpPr>
          <p:cNvPr id="7" name="Rectangle 6">
            <a:extLst>
              <a:ext uri="{FF2B5EF4-FFF2-40B4-BE49-F238E27FC236}">
                <a16:creationId xmlns:a16="http://schemas.microsoft.com/office/drawing/2014/main" id="{0A5D1B3E-882A-4984-B7F4-3C7EFAF3B82C}"/>
              </a:ext>
            </a:extLst>
          </p:cNvPr>
          <p:cNvSpPr/>
          <p:nvPr/>
        </p:nvSpPr>
        <p:spPr>
          <a:xfrm>
            <a:off x="483781" y="3469655"/>
            <a:ext cx="5750292" cy="307777"/>
          </a:xfrm>
          <a:prstGeom prst="rect">
            <a:avLst/>
          </a:prstGeom>
        </p:spPr>
        <p:txBody>
          <a:bodyPr wrap="none">
            <a:spAutoFit/>
          </a:bodyPr>
          <a:lstStyle/>
          <a:p>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endParaRPr lang="en-US" sz="1400" dirty="0"/>
          </a:p>
        </p:txBody>
      </p:sp>
      <p:sp>
        <p:nvSpPr>
          <p:cNvPr id="8" name="Rectangle 7">
            <a:extLst>
              <a:ext uri="{FF2B5EF4-FFF2-40B4-BE49-F238E27FC236}">
                <a16:creationId xmlns:a16="http://schemas.microsoft.com/office/drawing/2014/main" id="{BAE5DC52-EA1F-4474-987A-4E51CB02894D}"/>
              </a:ext>
            </a:extLst>
          </p:cNvPr>
          <p:cNvSpPr/>
          <p:nvPr/>
        </p:nvSpPr>
        <p:spPr>
          <a:xfrm>
            <a:off x="281763" y="1113048"/>
            <a:ext cx="8763000" cy="707886"/>
          </a:xfrm>
          <a:prstGeom prst="rect">
            <a:avLst/>
          </a:prstGeom>
        </p:spPr>
        <p:txBody>
          <a:bodyPr wrap="square">
            <a:spAutoFit/>
          </a:bodyPr>
          <a:lstStyle/>
          <a:p>
            <a:r>
              <a:rPr lang="en-US" sz="1000" dirty="0">
                <a:solidFill>
                  <a:srgbClr val="FF0000"/>
                </a:solidFill>
                <a:latin typeface="Consolas" panose="020B0609020204030204" pitchFamily="49" charset="0"/>
              </a:rPr>
              <a:t>Traceback (most recent call last):</a:t>
            </a:r>
          </a:p>
          <a:p>
            <a:r>
              <a:rPr lang="en-US" sz="1000" dirty="0">
                <a:solidFill>
                  <a:srgbClr val="FF0000"/>
                </a:solidFill>
                <a:latin typeface="Consolas" panose="020B0609020204030204" pitchFamily="49" charset="0"/>
              </a:rPr>
              <a:t>  </a:t>
            </a:r>
            <a:r>
              <a:rPr lang="en-US" sz="1000" u="sng" dirty="0">
                <a:solidFill>
                  <a:srgbClr val="0066CC"/>
                </a:solidFill>
                <a:latin typeface="Consolas" panose="020B0609020204030204" pitchFamily="49" charset="0"/>
              </a:rPr>
              <a:t>File "C:\Users\tophe\git\class-AdvancedPython\03_Database\Injection.py", line 53, in &lt;module&gt;</a:t>
            </a:r>
          </a:p>
          <a:p>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c.execute</a:t>
            </a:r>
            <a:r>
              <a:rPr lang="en-US" sz="1000" dirty="0">
                <a:solidFill>
                  <a:srgbClr val="FF0000"/>
                </a:solidFill>
                <a:latin typeface="Consolas" panose="020B0609020204030204" pitchFamily="49" charset="0"/>
              </a:rPr>
              <a:t>("select * from users where name=?",name)</a:t>
            </a:r>
          </a:p>
          <a:p>
            <a:r>
              <a:rPr lang="en-US" sz="1000" dirty="0">
                <a:solidFill>
                  <a:srgbClr val="FF0000"/>
                </a:solidFill>
                <a:latin typeface="Consolas" panose="020B0609020204030204" pitchFamily="49" charset="0"/>
              </a:rPr>
              <a:t>sqlite3.ProgrammingError: Incorrect number of bindings supplied. The current statement uses 1, and there are 5 supplied.</a:t>
            </a:r>
            <a:endParaRPr lang="en-US" dirty="0"/>
          </a:p>
        </p:txBody>
      </p:sp>
      <p:sp>
        <p:nvSpPr>
          <p:cNvPr id="10" name="TextBox 9">
            <a:extLst>
              <a:ext uri="{FF2B5EF4-FFF2-40B4-BE49-F238E27FC236}">
                <a16:creationId xmlns:a16="http://schemas.microsoft.com/office/drawing/2014/main" id="{66CB02C5-6077-4668-AEBE-A417B9AFA758}"/>
              </a:ext>
            </a:extLst>
          </p:cNvPr>
          <p:cNvSpPr txBox="1"/>
          <p:nvPr/>
        </p:nvSpPr>
        <p:spPr>
          <a:xfrm>
            <a:off x="7086600" y="735166"/>
            <a:ext cx="1224974" cy="369332"/>
          </a:xfrm>
          <a:prstGeom prst="rect">
            <a:avLst/>
          </a:prstGeom>
          <a:noFill/>
        </p:spPr>
        <p:txBody>
          <a:bodyPr wrap="square" rtlCol="0">
            <a:spAutoFit/>
          </a:bodyPr>
          <a:lstStyle/>
          <a:p>
            <a:r>
              <a:rPr lang="en-US" dirty="0">
                <a:solidFill>
                  <a:srgbClr val="C00000"/>
                </a:solidFill>
              </a:rPr>
              <a:t>“Chris”</a:t>
            </a:r>
          </a:p>
        </p:txBody>
      </p:sp>
      <p:cxnSp>
        <p:nvCxnSpPr>
          <p:cNvPr id="11" name="Straight Arrow Connector 10">
            <a:extLst>
              <a:ext uri="{FF2B5EF4-FFF2-40B4-BE49-F238E27FC236}">
                <a16:creationId xmlns:a16="http://schemas.microsoft.com/office/drawing/2014/main" id="{28E7E923-9234-4EC9-8FD0-492871B70725}"/>
              </a:ext>
            </a:extLst>
          </p:cNvPr>
          <p:cNvCxnSpPr>
            <a:cxnSpLocks/>
            <a:stCxn id="10" idx="1"/>
          </p:cNvCxnSpPr>
          <p:nvPr/>
        </p:nvCxnSpPr>
        <p:spPr>
          <a:xfrm flipH="1">
            <a:off x="5317292" y="919832"/>
            <a:ext cx="1769308" cy="194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94C54B-15B0-49B7-9E8A-8E18B6152FAB}"/>
              </a:ext>
            </a:extLst>
          </p:cNvPr>
          <p:cNvCxnSpPr>
            <a:cxnSpLocks/>
          </p:cNvCxnSpPr>
          <p:nvPr/>
        </p:nvCxnSpPr>
        <p:spPr>
          <a:xfrm>
            <a:off x="7543800" y="1104498"/>
            <a:ext cx="381000" cy="4766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A02E7A9-21CA-40F6-AF35-E0DE836CF817}"/>
              </a:ext>
            </a:extLst>
          </p:cNvPr>
          <p:cNvSpPr/>
          <p:nvPr/>
        </p:nvSpPr>
        <p:spPr>
          <a:xfrm>
            <a:off x="357963" y="2315472"/>
            <a:ext cx="8763000" cy="707886"/>
          </a:xfrm>
          <a:prstGeom prst="rect">
            <a:avLst/>
          </a:prstGeom>
        </p:spPr>
        <p:txBody>
          <a:bodyPr wrap="square">
            <a:spAutoFit/>
          </a:bodyPr>
          <a:lstStyle/>
          <a:p>
            <a:r>
              <a:rPr lang="en-US" sz="1000" dirty="0">
                <a:solidFill>
                  <a:srgbClr val="FF0000"/>
                </a:solidFill>
                <a:latin typeface="Consolas" panose="020B0609020204030204" pitchFamily="49" charset="0"/>
              </a:rPr>
              <a:t>Traceback (most recent call last):</a:t>
            </a:r>
          </a:p>
          <a:p>
            <a:r>
              <a:rPr lang="en-US" sz="1000" dirty="0">
                <a:solidFill>
                  <a:srgbClr val="FF0000"/>
                </a:solidFill>
                <a:latin typeface="Consolas" panose="020B0609020204030204" pitchFamily="49" charset="0"/>
              </a:rPr>
              <a:t>  </a:t>
            </a:r>
            <a:r>
              <a:rPr lang="en-US" sz="1000" u="sng" dirty="0">
                <a:solidFill>
                  <a:srgbClr val="0066CC"/>
                </a:solidFill>
                <a:latin typeface="Consolas" panose="020B0609020204030204" pitchFamily="49" charset="0"/>
              </a:rPr>
              <a:t>File "C:\Users\tophe\git\class-AdvancedPython\03_Database\Injection.py", line 53, in &lt;module&gt;</a:t>
            </a:r>
          </a:p>
          <a:p>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c.execute</a:t>
            </a:r>
            <a:r>
              <a:rPr lang="en-US" sz="1000" dirty="0">
                <a:solidFill>
                  <a:srgbClr val="FF0000"/>
                </a:solidFill>
                <a:latin typeface="Consolas" panose="020B0609020204030204" pitchFamily="49" charset="0"/>
              </a:rPr>
              <a:t>("select * from users where name=?",name)</a:t>
            </a:r>
          </a:p>
          <a:p>
            <a:r>
              <a:rPr lang="en-US" sz="1000" dirty="0">
                <a:solidFill>
                  <a:srgbClr val="FF0000"/>
                </a:solidFill>
                <a:latin typeface="Consolas" panose="020B0609020204030204" pitchFamily="49" charset="0"/>
              </a:rPr>
              <a:t>sqlite3.ProgrammingError: Incorrect number of bindings supplied. The current statement uses 1, and there are 5 supplied.</a:t>
            </a:r>
            <a:endParaRPr lang="en-US" dirty="0"/>
          </a:p>
        </p:txBody>
      </p:sp>
      <p:sp>
        <p:nvSpPr>
          <p:cNvPr id="18" name="TextBox 17">
            <a:extLst>
              <a:ext uri="{FF2B5EF4-FFF2-40B4-BE49-F238E27FC236}">
                <a16:creationId xmlns:a16="http://schemas.microsoft.com/office/drawing/2014/main" id="{096A3A13-7EF5-458C-8D32-40E791AC4008}"/>
              </a:ext>
            </a:extLst>
          </p:cNvPr>
          <p:cNvSpPr txBox="1"/>
          <p:nvPr/>
        </p:nvSpPr>
        <p:spPr>
          <a:xfrm>
            <a:off x="6008720" y="2044928"/>
            <a:ext cx="2291774" cy="276999"/>
          </a:xfrm>
          <a:prstGeom prst="rect">
            <a:avLst/>
          </a:prstGeom>
          <a:noFill/>
        </p:spPr>
        <p:txBody>
          <a:bodyPr wrap="square" rtlCol="0">
            <a:spAutoFit/>
          </a:bodyPr>
          <a:lstStyle/>
          <a:p>
            <a:r>
              <a:rPr lang="en-US" sz="1200" dirty="0">
                <a:solidFill>
                  <a:srgbClr val="C00000"/>
                </a:solidFill>
              </a:rPr>
              <a:t>Expression like (1+2)</a:t>
            </a:r>
          </a:p>
        </p:txBody>
      </p:sp>
      <p:sp>
        <p:nvSpPr>
          <p:cNvPr id="19" name="TextBox 18">
            <a:extLst>
              <a:ext uri="{FF2B5EF4-FFF2-40B4-BE49-F238E27FC236}">
                <a16:creationId xmlns:a16="http://schemas.microsoft.com/office/drawing/2014/main" id="{192A365F-32E8-492B-8652-5E8C39F532D1}"/>
              </a:ext>
            </a:extLst>
          </p:cNvPr>
          <p:cNvSpPr txBox="1"/>
          <p:nvPr/>
        </p:nvSpPr>
        <p:spPr>
          <a:xfrm>
            <a:off x="6375991" y="4376952"/>
            <a:ext cx="1899694" cy="369332"/>
          </a:xfrm>
          <a:prstGeom prst="rect">
            <a:avLst/>
          </a:prstGeom>
          <a:noFill/>
        </p:spPr>
        <p:txBody>
          <a:bodyPr wrap="square" rtlCol="0">
            <a:spAutoFit/>
          </a:bodyPr>
          <a:lstStyle/>
          <a:p>
            <a:r>
              <a:rPr lang="en-US" dirty="0">
                <a:solidFill>
                  <a:srgbClr val="C00000"/>
                </a:solidFill>
              </a:rPr>
              <a:t>Tuple of one thing</a:t>
            </a:r>
          </a:p>
        </p:txBody>
      </p:sp>
      <p:cxnSp>
        <p:nvCxnSpPr>
          <p:cNvPr id="20" name="Straight Arrow Connector 19">
            <a:extLst>
              <a:ext uri="{FF2B5EF4-FFF2-40B4-BE49-F238E27FC236}">
                <a16:creationId xmlns:a16="http://schemas.microsoft.com/office/drawing/2014/main" id="{E12AA563-696C-403C-ABD1-DF2F1F1D359F}"/>
              </a:ext>
            </a:extLst>
          </p:cNvPr>
          <p:cNvCxnSpPr>
            <a:cxnSpLocks/>
          </p:cNvCxnSpPr>
          <p:nvPr/>
        </p:nvCxnSpPr>
        <p:spPr>
          <a:xfrm flipH="1" flipV="1">
            <a:off x="5867400" y="3867150"/>
            <a:ext cx="1083508" cy="5219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8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2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1"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fade">
                                      <p:cBhvr>
                                        <p:cTn id="38" dur="500"/>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19425-4251-4971-932D-CB584D631E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8151" y="500566"/>
            <a:ext cx="2763365" cy="3562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5542473" cy="2971800"/>
          </a:xfrm>
        </p:spPr>
        <p:txBody>
          <a:bodyPr/>
          <a:lstStyle/>
          <a:p>
            <a:r>
              <a:rPr lang="en-US" dirty="0"/>
              <a:t>Rework the “grades” examples to use parameter substitution.</a:t>
            </a:r>
          </a:p>
          <a:p>
            <a:r>
              <a:rPr lang="en-US" dirty="0"/>
              <a:t>Do a web search to find the parameter schemes used by:</a:t>
            </a:r>
          </a:p>
          <a:p>
            <a:pPr lvl="1"/>
            <a:r>
              <a:rPr lang="en-US" dirty="0" err="1"/>
              <a:t>MYSql</a:t>
            </a:r>
            <a:endParaRPr lang="en-US" dirty="0"/>
          </a:p>
          <a:p>
            <a:pPr lvl="1"/>
            <a:r>
              <a:rPr lang="en-US" dirty="0"/>
              <a:t>Postgres</a:t>
            </a:r>
          </a:p>
          <a:p>
            <a:pPr lvl="1"/>
            <a:r>
              <a:rPr lang="en-US" dirty="0"/>
              <a:t>Oracle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https://stackoverflow.com/questions/902408/how-to-use-variables-in-sql-statement-in-python</a:t>
            </a:r>
          </a:p>
          <a:p>
            <a:pPr marL="0" indent="0">
              <a:buNone/>
            </a:pPr>
            <a:endParaRPr lang="en-US" dirty="0">
              <a:hlinkClick r:id="rId3"/>
            </a:endParaRPr>
          </a:p>
          <a:p>
            <a:pPr marL="0" indent="0">
              <a:buNone/>
            </a:pPr>
            <a:r>
              <a:rPr lang="en-US" dirty="0">
                <a:hlinkClick r:id="rId3"/>
              </a:rPr>
              <a:t>https://docs.python.org/3/library/sqlite3.html</a:t>
            </a:r>
          </a:p>
          <a:p>
            <a:pPr marL="0" indent="0">
              <a:buNone/>
            </a:pPr>
            <a:endParaRPr lang="en-US" dirty="0">
              <a:hlinkClick r:id="rId3"/>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a:extLst>
              <a:ext uri="{FF2B5EF4-FFF2-40B4-BE49-F238E27FC236}">
                <a16:creationId xmlns:a16="http://schemas.microsoft.com/office/drawing/2014/main" id="{72AC7956-9F3E-48BA-8221-F9A9B3A628C3}"/>
              </a:ext>
            </a:extLst>
          </p:cNvPr>
          <p:cNvPicPr>
            <a:picLocks noChangeAspect="1"/>
          </p:cNvPicPr>
          <p:nvPr/>
        </p:nvPicPr>
        <p:blipFill>
          <a:blip r:embed="rId4"/>
          <a:stretch>
            <a:fillRect/>
          </a:stretch>
        </p:blipFill>
        <p:spPr>
          <a:xfrm>
            <a:off x="1759053" y="2735932"/>
            <a:ext cx="5867408" cy="1844042"/>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83D0F4-EFFE-4976-8FB1-3DA421150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2347906"/>
            <a:ext cx="3921229" cy="2614619"/>
          </a:xfrm>
          <a:prstGeom prst="rect">
            <a:avLst/>
          </a:prstGeom>
        </p:spPr>
      </p:pic>
      <p:sp>
        <p:nvSpPr>
          <p:cNvPr id="2" name="Title 1">
            <a:extLst>
              <a:ext uri="{FF2B5EF4-FFF2-40B4-BE49-F238E27FC236}">
                <a16:creationId xmlns:a16="http://schemas.microsoft.com/office/drawing/2014/main" id="{73495E91-1153-4A2E-8509-2FF8616555C2}"/>
              </a:ext>
            </a:extLst>
          </p:cNvPr>
          <p:cNvSpPr>
            <a:spLocks noGrp="1"/>
          </p:cNvSpPr>
          <p:nvPr>
            <p:ph type="title"/>
          </p:nvPr>
        </p:nvSpPr>
        <p:spPr/>
        <p:txBody>
          <a:bodyPr/>
          <a:lstStyle/>
          <a:p>
            <a:r>
              <a:rPr lang="en-US"/>
              <a:t>Table of User Logins</a:t>
            </a:r>
          </a:p>
        </p:txBody>
      </p:sp>
      <p:sp>
        <p:nvSpPr>
          <p:cNvPr id="4" name="Slide Number Placeholder 3">
            <a:extLst>
              <a:ext uri="{FF2B5EF4-FFF2-40B4-BE49-F238E27FC236}">
                <a16:creationId xmlns:a16="http://schemas.microsoft.com/office/drawing/2014/main" id="{A9F8C8DC-5C6D-42E8-A7EC-26175DB51B06}"/>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6" name="Rectangle 5">
            <a:extLst>
              <a:ext uri="{FF2B5EF4-FFF2-40B4-BE49-F238E27FC236}">
                <a16:creationId xmlns:a16="http://schemas.microsoft.com/office/drawing/2014/main" id="{A185CE2C-92C8-4F4D-A236-CBCA5A5444EF}"/>
              </a:ext>
            </a:extLst>
          </p:cNvPr>
          <p:cNvSpPr/>
          <p:nvPr/>
        </p:nvSpPr>
        <p:spPr>
          <a:xfrm>
            <a:off x="457200" y="947112"/>
            <a:ext cx="4572000" cy="2068515"/>
          </a:xfrm>
          <a:prstGeom prst="rect">
            <a:avLst/>
          </a:prstGeom>
        </p:spPr>
        <p:txBody>
          <a:bodyPr>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VARCHAR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pass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VARCHAR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INSERT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values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'Admin'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'secret’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INSERT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values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topher</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INSERT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values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'12345'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E6E6A4AC-3C04-4739-927C-60E68A5A2F41}"/>
              </a:ext>
            </a:extLst>
          </p:cNvPr>
          <p:cNvGraphicFramePr>
            <a:graphicFrameLocks noGrp="1"/>
          </p:cNvGraphicFramePr>
          <p:nvPr>
            <p:extLst>
              <p:ext uri="{D42A27DB-BD31-4B8C-83A1-F6EECF244321}">
                <p14:modId xmlns:p14="http://schemas.microsoft.com/office/powerpoint/2010/main" val="2193372999"/>
              </p:ext>
            </p:extLst>
          </p:nvPr>
        </p:nvGraphicFramePr>
        <p:xfrm>
          <a:off x="5334000" y="937587"/>
          <a:ext cx="3352800" cy="14833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1969750036"/>
                    </a:ext>
                  </a:extLst>
                </a:gridCol>
                <a:gridCol w="1676400">
                  <a:extLst>
                    <a:ext uri="{9D8B030D-6E8A-4147-A177-3AD203B41FA5}">
                      <a16:colId xmlns:a16="http://schemas.microsoft.com/office/drawing/2014/main" val="621532150"/>
                    </a:ext>
                  </a:extLst>
                </a:gridCol>
              </a:tblGrid>
              <a:tr h="370840">
                <a:tc>
                  <a:txBody>
                    <a:bodyPr/>
                    <a:lstStyle/>
                    <a:p>
                      <a:r>
                        <a:rPr lang="en-US" dirty="0"/>
                        <a:t>Name</a:t>
                      </a:r>
                    </a:p>
                  </a:txBody>
                  <a:tcPr/>
                </a:tc>
                <a:tc>
                  <a:txBody>
                    <a:bodyPr/>
                    <a:lstStyle/>
                    <a:p>
                      <a:r>
                        <a:rPr lang="en-US" dirty="0"/>
                        <a:t>Password</a:t>
                      </a:r>
                    </a:p>
                  </a:txBody>
                  <a:tcPr/>
                </a:tc>
                <a:extLst>
                  <a:ext uri="{0D108BD9-81ED-4DB2-BD59-A6C34878D82A}">
                    <a16:rowId xmlns:a16="http://schemas.microsoft.com/office/drawing/2014/main" val="1815707395"/>
                  </a:ext>
                </a:extLst>
              </a:tr>
              <a:tr h="370840">
                <a:tc>
                  <a:txBody>
                    <a:bodyPr/>
                    <a:lstStyle/>
                    <a:p>
                      <a:r>
                        <a:rPr lang="en-US" dirty="0"/>
                        <a:t>Admin</a:t>
                      </a:r>
                    </a:p>
                  </a:txBody>
                  <a:tcPr/>
                </a:tc>
                <a:tc>
                  <a:txBody>
                    <a:bodyPr/>
                    <a:lstStyle/>
                    <a:p>
                      <a:r>
                        <a:rPr lang="en-US" dirty="0"/>
                        <a:t>secret</a:t>
                      </a:r>
                    </a:p>
                  </a:txBody>
                  <a:tcPr/>
                </a:tc>
                <a:extLst>
                  <a:ext uri="{0D108BD9-81ED-4DB2-BD59-A6C34878D82A}">
                    <a16:rowId xmlns:a16="http://schemas.microsoft.com/office/drawing/2014/main" val="2506769489"/>
                  </a:ext>
                </a:extLst>
              </a:tr>
              <a:tr h="370840">
                <a:tc>
                  <a:txBody>
                    <a:bodyPr/>
                    <a:lstStyle/>
                    <a:p>
                      <a:r>
                        <a:rPr lang="en-US" dirty="0"/>
                        <a:t>Chris</a:t>
                      </a:r>
                    </a:p>
                  </a:txBody>
                  <a:tcPr/>
                </a:tc>
                <a:tc>
                  <a:txBody>
                    <a:bodyPr/>
                    <a:lstStyle/>
                    <a:p>
                      <a:r>
                        <a:rPr lang="en-US" dirty="0" err="1"/>
                        <a:t>topher</a:t>
                      </a:r>
                      <a:endParaRPr lang="en-US" dirty="0"/>
                    </a:p>
                  </a:txBody>
                  <a:tcPr/>
                </a:tc>
                <a:extLst>
                  <a:ext uri="{0D108BD9-81ED-4DB2-BD59-A6C34878D82A}">
                    <a16:rowId xmlns:a16="http://schemas.microsoft.com/office/drawing/2014/main" val="1016811908"/>
                  </a:ext>
                </a:extLst>
              </a:tr>
              <a:tr h="370840">
                <a:tc>
                  <a:txBody>
                    <a:bodyPr/>
                    <a:lstStyle/>
                    <a:p>
                      <a:r>
                        <a:rPr lang="en-US" dirty="0"/>
                        <a:t>Pat</a:t>
                      </a:r>
                    </a:p>
                  </a:txBody>
                  <a:tcPr/>
                </a:tc>
                <a:tc>
                  <a:txBody>
                    <a:bodyPr/>
                    <a:lstStyle/>
                    <a:p>
                      <a:r>
                        <a:rPr lang="en-US" dirty="0"/>
                        <a:t>12345</a:t>
                      </a:r>
                    </a:p>
                  </a:txBody>
                  <a:tcPr/>
                </a:tc>
                <a:extLst>
                  <a:ext uri="{0D108BD9-81ED-4DB2-BD59-A6C34878D82A}">
                    <a16:rowId xmlns:a16="http://schemas.microsoft.com/office/drawing/2014/main" val="1036575243"/>
                  </a:ext>
                </a:extLst>
              </a:tr>
            </a:tbl>
          </a:graphicData>
        </a:graphic>
      </p:graphicFrame>
    </p:spTree>
    <p:extLst>
      <p:ext uri="{BB962C8B-B14F-4D97-AF65-F5344CB8AC3E}">
        <p14:creationId xmlns:p14="http://schemas.microsoft.com/office/powerpoint/2010/main" val="220369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0069C98-AC07-443F-8B96-96F6DBCAA755}"/>
              </a:ext>
            </a:extLst>
          </p:cNvPr>
          <p:cNvSpPr/>
          <p:nvPr/>
        </p:nvSpPr>
        <p:spPr>
          <a:xfrm>
            <a:off x="3581400" y="2366282"/>
            <a:ext cx="3124200" cy="1524000"/>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1687D-C6C4-40FC-8624-7CE598C1482C}"/>
              </a:ext>
            </a:extLst>
          </p:cNvPr>
          <p:cNvSpPr>
            <a:spLocks noGrp="1"/>
          </p:cNvSpPr>
          <p:nvPr>
            <p:ph type="title"/>
          </p:nvPr>
        </p:nvSpPr>
        <p:spPr/>
        <p:txBody>
          <a:bodyPr/>
          <a:lstStyle/>
          <a:p>
            <a:r>
              <a:rPr lang="en-US" dirty="0"/>
              <a:t>Check Login</a:t>
            </a:r>
          </a:p>
        </p:txBody>
      </p:sp>
      <p:sp>
        <p:nvSpPr>
          <p:cNvPr id="4" name="Slide Number Placeholder 3">
            <a:extLst>
              <a:ext uri="{FF2B5EF4-FFF2-40B4-BE49-F238E27FC236}">
                <a16:creationId xmlns:a16="http://schemas.microsoft.com/office/drawing/2014/main" id="{4E68FB1C-A742-4363-A994-A30C64A23DF5}"/>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1784578B-A9A4-48A7-819D-2A2B98FB8DB4}"/>
              </a:ext>
            </a:extLst>
          </p:cNvPr>
          <p:cNvSpPr/>
          <p:nvPr/>
        </p:nvSpPr>
        <p:spPr>
          <a:xfrm>
            <a:off x="1028700" y="1421946"/>
            <a:ext cx="6019597" cy="343748"/>
          </a:xfrm>
          <a:prstGeom prst="rect">
            <a:avLst/>
          </a:prstGeom>
        </p:spPr>
        <p:txBody>
          <a:bodyPr wrap="none">
            <a:spAutoFit/>
          </a:bodyPr>
          <a:lstStyle/>
          <a:p>
            <a:pPr>
              <a:lnSpc>
                <a:spcPct val="107000"/>
              </a:lnSpc>
            </a:pP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select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where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'Admin'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AND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pass=</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jj</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DE3A23A-A7C4-4852-85BE-57A6D946DCE5}"/>
              </a:ext>
            </a:extLst>
          </p:cNvPr>
          <p:cNvSpPr txBox="1"/>
          <p:nvPr/>
        </p:nvSpPr>
        <p:spPr>
          <a:xfrm>
            <a:off x="3657600" y="2629244"/>
            <a:ext cx="1295400" cy="369332"/>
          </a:xfrm>
          <a:prstGeom prst="rect">
            <a:avLst/>
          </a:prstGeom>
          <a:noFill/>
        </p:spPr>
        <p:txBody>
          <a:bodyPr wrap="square" rtlCol="0">
            <a:spAutoFit/>
          </a:bodyPr>
          <a:lstStyle/>
          <a:p>
            <a:r>
              <a:rPr lang="en-US" dirty="0"/>
              <a:t>Username:</a:t>
            </a:r>
          </a:p>
        </p:txBody>
      </p:sp>
      <p:sp>
        <p:nvSpPr>
          <p:cNvPr id="7" name="TextBox 6">
            <a:extLst>
              <a:ext uri="{FF2B5EF4-FFF2-40B4-BE49-F238E27FC236}">
                <a16:creationId xmlns:a16="http://schemas.microsoft.com/office/drawing/2014/main" id="{7691D52C-5244-434D-BDDF-5E8E979AFCBD}"/>
              </a:ext>
            </a:extLst>
          </p:cNvPr>
          <p:cNvSpPr txBox="1"/>
          <p:nvPr/>
        </p:nvSpPr>
        <p:spPr>
          <a:xfrm>
            <a:off x="3730024" y="3128282"/>
            <a:ext cx="1223963" cy="369332"/>
          </a:xfrm>
          <a:prstGeom prst="rect">
            <a:avLst/>
          </a:prstGeom>
          <a:noFill/>
        </p:spPr>
        <p:txBody>
          <a:bodyPr wrap="square" rtlCol="0">
            <a:spAutoFit/>
          </a:bodyPr>
          <a:lstStyle/>
          <a:p>
            <a:r>
              <a:rPr lang="en-US" dirty="0"/>
              <a:t>Password:</a:t>
            </a:r>
          </a:p>
        </p:txBody>
      </p:sp>
      <p:sp>
        <p:nvSpPr>
          <p:cNvPr id="8" name="TextBox 7">
            <a:extLst>
              <a:ext uri="{FF2B5EF4-FFF2-40B4-BE49-F238E27FC236}">
                <a16:creationId xmlns:a16="http://schemas.microsoft.com/office/drawing/2014/main" id="{22057281-EA36-4DE3-90AF-660857F9126C}"/>
              </a:ext>
            </a:extLst>
          </p:cNvPr>
          <p:cNvSpPr txBox="1"/>
          <p:nvPr/>
        </p:nvSpPr>
        <p:spPr>
          <a:xfrm>
            <a:off x="4946469" y="2646899"/>
            <a:ext cx="1395549" cy="381000"/>
          </a:xfrm>
          <a:prstGeom prst="rect">
            <a:avLst/>
          </a:prstGeom>
          <a:solidFill>
            <a:schemeClr val="bg1"/>
          </a:solidFill>
          <a:ln>
            <a:solidFill>
              <a:schemeClr val="accent1"/>
            </a:solidFill>
          </a:ln>
        </p:spPr>
        <p:txBody>
          <a:bodyPr wrap="square" rtlCol="0">
            <a:spAutoFit/>
          </a:bodyPr>
          <a:lstStyle/>
          <a:p>
            <a:r>
              <a:rPr lang="en-US" dirty="0"/>
              <a:t>Admin</a:t>
            </a:r>
          </a:p>
        </p:txBody>
      </p:sp>
      <p:sp>
        <p:nvSpPr>
          <p:cNvPr id="9" name="TextBox 8">
            <a:extLst>
              <a:ext uri="{FF2B5EF4-FFF2-40B4-BE49-F238E27FC236}">
                <a16:creationId xmlns:a16="http://schemas.microsoft.com/office/drawing/2014/main" id="{2B0E5C1C-FEAE-419F-8CC9-B9497501204D}"/>
              </a:ext>
            </a:extLst>
          </p:cNvPr>
          <p:cNvSpPr txBox="1"/>
          <p:nvPr/>
        </p:nvSpPr>
        <p:spPr>
          <a:xfrm>
            <a:off x="4953000" y="3116614"/>
            <a:ext cx="1389018" cy="381000"/>
          </a:xfrm>
          <a:prstGeom prst="rect">
            <a:avLst/>
          </a:prstGeom>
          <a:solidFill>
            <a:schemeClr val="bg1"/>
          </a:solidFill>
          <a:ln>
            <a:solidFill>
              <a:schemeClr val="accent1"/>
            </a:solidFill>
          </a:ln>
        </p:spPr>
        <p:txBody>
          <a:bodyPr wrap="square" rtlCol="0">
            <a:spAutoFit/>
          </a:bodyPr>
          <a:lstStyle/>
          <a:p>
            <a:r>
              <a:rPr lang="en-US" dirty="0" err="1"/>
              <a:t>jj</a:t>
            </a:r>
            <a:endParaRPr lang="en-US" dirty="0"/>
          </a:p>
        </p:txBody>
      </p:sp>
      <p:cxnSp>
        <p:nvCxnSpPr>
          <p:cNvPr id="11" name="Straight Arrow Connector 10">
            <a:extLst>
              <a:ext uri="{FF2B5EF4-FFF2-40B4-BE49-F238E27FC236}">
                <a16:creationId xmlns:a16="http://schemas.microsoft.com/office/drawing/2014/main" id="{3680AE71-82A6-4631-9C28-D0458B75E166}"/>
              </a:ext>
            </a:extLst>
          </p:cNvPr>
          <p:cNvCxnSpPr>
            <a:cxnSpLocks/>
            <a:endCxn id="16" idx="2"/>
          </p:cNvCxnSpPr>
          <p:nvPr/>
        </p:nvCxnSpPr>
        <p:spPr>
          <a:xfrm flipH="1" flipV="1">
            <a:off x="4934495" y="1739265"/>
            <a:ext cx="285206" cy="95550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201F5B-D997-4F0D-947A-D97DE6528E0D}"/>
              </a:ext>
            </a:extLst>
          </p:cNvPr>
          <p:cNvCxnSpPr>
            <a:cxnSpLocks/>
          </p:cNvCxnSpPr>
          <p:nvPr/>
        </p:nvCxnSpPr>
        <p:spPr>
          <a:xfrm flipV="1">
            <a:off x="5962650" y="1765694"/>
            <a:ext cx="628650" cy="15506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8941AE3-850B-4E09-87AE-FFD428EB6BA2}"/>
              </a:ext>
            </a:extLst>
          </p:cNvPr>
          <p:cNvSpPr/>
          <p:nvPr/>
        </p:nvSpPr>
        <p:spPr>
          <a:xfrm>
            <a:off x="4638403" y="1462111"/>
            <a:ext cx="592183" cy="2771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B75BBA7B-7B99-4B2A-B193-4126A88CB146}"/>
              </a:ext>
            </a:extLst>
          </p:cNvPr>
          <p:cNvSpPr/>
          <p:nvPr/>
        </p:nvSpPr>
        <p:spPr>
          <a:xfrm>
            <a:off x="6552180" y="1476015"/>
            <a:ext cx="245949" cy="2771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650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9392-179C-4E5C-B3C5-6CCB4DF94843}"/>
              </a:ext>
            </a:extLst>
          </p:cNvPr>
          <p:cNvSpPr>
            <a:spLocks noGrp="1"/>
          </p:cNvSpPr>
          <p:nvPr>
            <p:ph type="title"/>
          </p:nvPr>
        </p:nvSpPr>
        <p:spPr/>
        <p:txBody>
          <a:bodyPr/>
          <a:lstStyle/>
          <a:p>
            <a:r>
              <a:rPr lang="en-US" dirty="0"/>
              <a:t>Python Code</a:t>
            </a:r>
          </a:p>
        </p:txBody>
      </p:sp>
      <p:sp>
        <p:nvSpPr>
          <p:cNvPr id="4" name="Slide Number Placeholder 3">
            <a:extLst>
              <a:ext uri="{FF2B5EF4-FFF2-40B4-BE49-F238E27FC236}">
                <a16:creationId xmlns:a16="http://schemas.microsoft.com/office/drawing/2014/main" id="{86B58C02-7F00-4D85-963D-35BA2F5EAB49}"/>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CE320775-8F19-4B91-9D0C-76D68175B8EF}"/>
              </a:ext>
            </a:extLst>
          </p:cNvPr>
          <p:cNvSpPr/>
          <p:nvPr/>
        </p:nvSpPr>
        <p:spPr>
          <a:xfrm>
            <a:off x="381000" y="742950"/>
            <a:ext cx="8229600" cy="2961067"/>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'Chris'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password =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topher</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and pass='"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+password+</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user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(user)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CED51719-857B-47D6-BA24-9621552F1DCE}"/>
              </a:ext>
            </a:extLst>
          </p:cNvPr>
          <p:cNvSpPr/>
          <p:nvPr/>
        </p:nvSpPr>
        <p:spPr>
          <a:xfrm>
            <a:off x="3962400" y="3835351"/>
            <a:ext cx="2743200" cy="738664"/>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u'topher</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None</a:t>
            </a:r>
            <a:endParaRPr lang="en-US" sz="1400" dirty="0"/>
          </a:p>
        </p:txBody>
      </p:sp>
    </p:spTree>
    <p:extLst>
      <p:ext uri="{BB962C8B-B14F-4D97-AF65-F5344CB8AC3E}">
        <p14:creationId xmlns:p14="http://schemas.microsoft.com/office/powerpoint/2010/main" val="42063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1" end="11"/>
                                            </p:txEl>
                                          </p:spTgt>
                                        </p:tgtEl>
                                        <p:attrNameLst>
                                          <p:attrName>style.visibility</p:attrName>
                                        </p:attrNameLst>
                                      </p:cBhvr>
                                      <p:to>
                                        <p:strVal val="visible"/>
                                      </p:to>
                                    </p:set>
                                    <p:animEffect transition="in" filter="fade">
                                      <p:cBhvr>
                                        <p:cTn id="10" dur="500"/>
                                        <p:tgtEl>
                                          <p:spTgt spid="5">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2" end="2"/>
                                            </p:txEl>
                                          </p:spTgt>
                                        </p:tgtEl>
                                        <p:attrNameLst>
                                          <p:attrName>style.visibility</p:attrName>
                                        </p:attrNameLst>
                                      </p:cBhvr>
                                      <p:to>
                                        <p:strVal val="visible"/>
                                      </p:to>
                                    </p:set>
                                    <p:animEffect transition="in" filter="fade">
                                      <p:cBhvr>
                                        <p:cTn id="4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4A41-A204-431E-99F9-99AD9D84184C}"/>
              </a:ext>
            </a:extLst>
          </p:cNvPr>
          <p:cNvSpPr>
            <a:spLocks noGrp="1"/>
          </p:cNvSpPr>
          <p:nvPr>
            <p:ph type="title"/>
          </p:nvPr>
        </p:nvSpPr>
        <p:spPr/>
        <p:txBody>
          <a:bodyPr/>
          <a:lstStyle/>
          <a:p>
            <a:r>
              <a:rPr lang="en-US" dirty="0"/>
              <a:t>SQL Injection</a:t>
            </a:r>
          </a:p>
        </p:txBody>
      </p:sp>
      <p:sp>
        <p:nvSpPr>
          <p:cNvPr id="4" name="Slide Number Placeholder 3">
            <a:extLst>
              <a:ext uri="{FF2B5EF4-FFF2-40B4-BE49-F238E27FC236}">
                <a16:creationId xmlns:a16="http://schemas.microsoft.com/office/drawing/2014/main" id="{373AE664-295F-419F-91F3-EAD88FC8588E}"/>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F20C81CB-29FF-49F8-B703-C33A577B0EBB}"/>
              </a:ext>
            </a:extLst>
          </p:cNvPr>
          <p:cNvSpPr/>
          <p:nvPr/>
        </p:nvSpPr>
        <p:spPr>
          <a:xfrm>
            <a:off x="532293" y="1929306"/>
            <a:ext cx="3663586" cy="685059"/>
          </a:xfrm>
          <a:prstGeom prst="rect">
            <a:avLst/>
          </a:prstGeom>
        </p:spPr>
        <p:txBody>
          <a:bodyPr wrap="square">
            <a:spAutoFit/>
          </a:bodyPr>
          <a:lstStyle/>
          <a:p>
            <a:pPr>
              <a:lnSpc>
                <a:spcPct val="107000"/>
              </a:lnSpc>
            </a:pP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name = "</a:t>
            </a:r>
            <a:r>
              <a:rPr lang="en-US" i="1" dirty="0">
                <a:solidFill>
                  <a:schemeClr val="accent1"/>
                </a:solidFill>
                <a:latin typeface="Consolas" panose="020B0609020204030204" pitchFamily="49" charset="0"/>
                <a:ea typeface="Calibri" panose="020F0502020204030204" pitchFamily="34" charset="0"/>
                <a:cs typeface="Consolas" panose="020B0609020204030204" pitchFamily="49" charset="0"/>
              </a:rPr>
              <a:t>Bobby</a:t>
            </a: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password = "</a:t>
            </a:r>
            <a:r>
              <a:rPr lang="en-US" i="1" dirty="0">
                <a:solidFill>
                  <a:schemeClr val="accent1"/>
                </a:solidFill>
                <a:latin typeface="Consolas" panose="020B0609020204030204" pitchFamily="49" charset="0"/>
                <a:ea typeface="Calibri" panose="020F0502020204030204" pitchFamily="34" charset="0"/>
                <a:cs typeface="Consolas" panose="020B0609020204030204" pitchFamily="49" charset="0"/>
              </a:rPr>
              <a:t>' or ''='' --</a:t>
            </a: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A751AF6-2A2E-48D4-A563-CA01D33383BC}"/>
              </a:ext>
            </a:extLst>
          </p:cNvPr>
          <p:cNvSpPr/>
          <p:nvPr/>
        </p:nvSpPr>
        <p:spPr>
          <a:xfrm>
            <a:off x="4648200" y="1925411"/>
            <a:ext cx="3124200" cy="1524000"/>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209313-4CBA-408E-B01C-95AEFC023121}"/>
              </a:ext>
            </a:extLst>
          </p:cNvPr>
          <p:cNvSpPr/>
          <p:nvPr/>
        </p:nvSpPr>
        <p:spPr>
          <a:xfrm>
            <a:off x="2095500" y="981075"/>
            <a:ext cx="6019597" cy="355803"/>
          </a:xfrm>
          <a:prstGeom prst="rect">
            <a:avLst/>
          </a:prstGeom>
        </p:spPr>
        <p:txBody>
          <a:bodyPr wrap="none">
            <a:spAutoFit/>
          </a:bodyPr>
          <a:lstStyle/>
          <a:p>
            <a:pPr>
              <a:lnSpc>
                <a:spcPct val="107000"/>
              </a:lnSpc>
            </a:pP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select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where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AND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pass=</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EE3F9422-730C-41E2-B9A1-A32CDCF2E6F6}"/>
              </a:ext>
            </a:extLst>
          </p:cNvPr>
          <p:cNvSpPr txBox="1"/>
          <p:nvPr/>
        </p:nvSpPr>
        <p:spPr>
          <a:xfrm>
            <a:off x="4724400" y="2188373"/>
            <a:ext cx="1295400" cy="369332"/>
          </a:xfrm>
          <a:prstGeom prst="rect">
            <a:avLst/>
          </a:prstGeom>
          <a:noFill/>
        </p:spPr>
        <p:txBody>
          <a:bodyPr wrap="square" rtlCol="0">
            <a:spAutoFit/>
          </a:bodyPr>
          <a:lstStyle/>
          <a:p>
            <a:r>
              <a:rPr lang="en-US" dirty="0"/>
              <a:t>Username:</a:t>
            </a:r>
          </a:p>
        </p:txBody>
      </p:sp>
      <p:sp>
        <p:nvSpPr>
          <p:cNvPr id="9" name="TextBox 8">
            <a:extLst>
              <a:ext uri="{FF2B5EF4-FFF2-40B4-BE49-F238E27FC236}">
                <a16:creationId xmlns:a16="http://schemas.microsoft.com/office/drawing/2014/main" id="{DF0D9555-6BB2-4195-8313-0CA0D00B077B}"/>
              </a:ext>
            </a:extLst>
          </p:cNvPr>
          <p:cNvSpPr txBox="1"/>
          <p:nvPr/>
        </p:nvSpPr>
        <p:spPr>
          <a:xfrm>
            <a:off x="4796824" y="2687411"/>
            <a:ext cx="1223963" cy="369332"/>
          </a:xfrm>
          <a:prstGeom prst="rect">
            <a:avLst/>
          </a:prstGeom>
          <a:noFill/>
        </p:spPr>
        <p:txBody>
          <a:bodyPr wrap="square" rtlCol="0">
            <a:spAutoFit/>
          </a:bodyPr>
          <a:lstStyle/>
          <a:p>
            <a:r>
              <a:rPr lang="en-US" dirty="0"/>
              <a:t>Password:</a:t>
            </a:r>
          </a:p>
        </p:txBody>
      </p:sp>
      <p:sp>
        <p:nvSpPr>
          <p:cNvPr id="10" name="TextBox 9">
            <a:extLst>
              <a:ext uri="{FF2B5EF4-FFF2-40B4-BE49-F238E27FC236}">
                <a16:creationId xmlns:a16="http://schemas.microsoft.com/office/drawing/2014/main" id="{9054C4F8-CE70-44FA-814E-55A36C0490A1}"/>
              </a:ext>
            </a:extLst>
          </p:cNvPr>
          <p:cNvSpPr txBox="1"/>
          <p:nvPr/>
        </p:nvSpPr>
        <p:spPr>
          <a:xfrm>
            <a:off x="6013269" y="2206028"/>
            <a:ext cx="1395549" cy="381000"/>
          </a:xfrm>
          <a:prstGeom prst="rect">
            <a:avLst/>
          </a:prstGeom>
          <a:solidFill>
            <a:schemeClr val="bg1"/>
          </a:solidFill>
          <a:ln>
            <a:solidFill>
              <a:schemeClr val="accent1"/>
            </a:solidFill>
          </a:ln>
        </p:spPr>
        <p:txBody>
          <a:bodyPr wrap="square" rtlCol="0">
            <a:spAutoFit/>
          </a:bodyPr>
          <a:lstStyle/>
          <a:p>
            <a:r>
              <a:rPr lang="en-US" dirty="0"/>
              <a:t>Bobby</a:t>
            </a:r>
          </a:p>
        </p:txBody>
      </p:sp>
      <p:sp>
        <p:nvSpPr>
          <p:cNvPr id="11" name="TextBox 10">
            <a:extLst>
              <a:ext uri="{FF2B5EF4-FFF2-40B4-BE49-F238E27FC236}">
                <a16:creationId xmlns:a16="http://schemas.microsoft.com/office/drawing/2014/main" id="{947D6CCB-9473-4CB3-9EFD-63D01D57599B}"/>
              </a:ext>
            </a:extLst>
          </p:cNvPr>
          <p:cNvSpPr txBox="1"/>
          <p:nvPr/>
        </p:nvSpPr>
        <p:spPr>
          <a:xfrm>
            <a:off x="6019800" y="2675743"/>
            <a:ext cx="1389018" cy="381000"/>
          </a:xfrm>
          <a:prstGeom prst="rect">
            <a:avLst/>
          </a:prstGeom>
          <a:solidFill>
            <a:schemeClr val="bg1"/>
          </a:solidFill>
          <a:ln>
            <a:solidFill>
              <a:schemeClr val="accent1"/>
            </a:solidFill>
          </a:ln>
        </p:spPr>
        <p:txBody>
          <a:bodyPr wrap="square" rtlCol="0">
            <a:spAutoFit/>
          </a:bodyPr>
          <a:lstStyle/>
          <a:p>
            <a:r>
              <a:rPr lang="en-US" dirty="0"/>
              <a:t>' or ''='' --</a:t>
            </a:r>
          </a:p>
        </p:txBody>
      </p:sp>
      <p:cxnSp>
        <p:nvCxnSpPr>
          <p:cNvPr id="12" name="Straight Arrow Connector 11">
            <a:extLst>
              <a:ext uri="{FF2B5EF4-FFF2-40B4-BE49-F238E27FC236}">
                <a16:creationId xmlns:a16="http://schemas.microsoft.com/office/drawing/2014/main" id="{F4DF186D-826F-4CE8-AF19-A11FB14029C4}"/>
              </a:ext>
            </a:extLst>
          </p:cNvPr>
          <p:cNvCxnSpPr>
            <a:cxnSpLocks/>
            <a:endCxn id="14" idx="2"/>
          </p:cNvCxnSpPr>
          <p:nvPr/>
        </p:nvCxnSpPr>
        <p:spPr>
          <a:xfrm flipH="1" flipV="1">
            <a:off x="6001295" y="1298394"/>
            <a:ext cx="285206" cy="95550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8C676B-0910-4472-ACCC-D410ED477333}"/>
              </a:ext>
            </a:extLst>
          </p:cNvPr>
          <p:cNvCxnSpPr>
            <a:cxnSpLocks/>
          </p:cNvCxnSpPr>
          <p:nvPr/>
        </p:nvCxnSpPr>
        <p:spPr>
          <a:xfrm flipV="1">
            <a:off x="7029450" y="1324823"/>
            <a:ext cx="628650" cy="15506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6200842-BA01-47BC-9651-4904E12C1BA2}"/>
              </a:ext>
            </a:extLst>
          </p:cNvPr>
          <p:cNvSpPr/>
          <p:nvPr/>
        </p:nvSpPr>
        <p:spPr>
          <a:xfrm>
            <a:off x="5705203" y="1021240"/>
            <a:ext cx="592183" cy="2771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a:extLst>
              <a:ext uri="{FF2B5EF4-FFF2-40B4-BE49-F238E27FC236}">
                <a16:creationId xmlns:a16="http://schemas.microsoft.com/office/drawing/2014/main" id="{8A386269-8C4F-45D8-AEE5-D96917E9B24A}"/>
              </a:ext>
            </a:extLst>
          </p:cNvPr>
          <p:cNvSpPr/>
          <p:nvPr/>
        </p:nvSpPr>
        <p:spPr>
          <a:xfrm>
            <a:off x="7618980" y="1035144"/>
            <a:ext cx="245949" cy="2771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a:extLst>
              <a:ext uri="{FF2B5EF4-FFF2-40B4-BE49-F238E27FC236}">
                <a16:creationId xmlns:a16="http://schemas.microsoft.com/office/drawing/2014/main" id="{ADD031EC-6E64-474B-83E3-ABCFCE7E4317}"/>
              </a:ext>
            </a:extLst>
          </p:cNvPr>
          <p:cNvSpPr/>
          <p:nvPr/>
        </p:nvSpPr>
        <p:spPr>
          <a:xfrm>
            <a:off x="896337" y="2965928"/>
            <a:ext cx="2743200" cy="461665"/>
          </a:xfrm>
          <a:prstGeom prst="rect">
            <a:avLst/>
          </a:prstGeom>
          <a:solidFill>
            <a:schemeClr val="bg1">
              <a:lumMod val="95000"/>
            </a:schemeClr>
          </a:solidFill>
          <a:ln>
            <a:solidFill>
              <a:schemeClr val="tx2"/>
            </a:solidFill>
          </a:ln>
        </p:spPr>
        <p:txBody>
          <a:bodyPr wrap="square">
            <a:spAutoFit/>
          </a:bodyPr>
          <a:lstStyle/>
          <a:p>
            <a:r>
              <a:rPr lang="en-US" sz="2400" dirty="0"/>
              <a:t>(</a:t>
            </a:r>
            <a:r>
              <a:rPr lang="en-US" sz="2400" dirty="0" err="1"/>
              <a:t>u'Admin</a:t>
            </a:r>
            <a:r>
              <a:rPr lang="en-US" sz="2400" dirty="0"/>
              <a:t>', </a:t>
            </a:r>
            <a:r>
              <a:rPr lang="en-US" sz="2400" dirty="0" err="1"/>
              <a:t>u'secret</a:t>
            </a:r>
            <a:r>
              <a:rPr lang="en-US" sz="2400" dirty="0"/>
              <a:t>')</a:t>
            </a:r>
          </a:p>
        </p:txBody>
      </p:sp>
      <p:sp>
        <p:nvSpPr>
          <p:cNvPr id="17" name="Rectangle 16">
            <a:extLst>
              <a:ext uri="{FF2B5EF4-FFF2-40B4-BE49-F238E27FC236}">
                <a16:creationId xmlns:a16="http://schemas.microsoft.com/office/drawing/2014/main" id="{1E5DAA17-57EB-4163-B09D-CC42BA457CD3}"/>
              </a:ext>
            </a:extLst>
          </p:cNvPr>
          <p:cNvSpPr/>
          <p:nvPr/>
        </p:nvSpPr>
        <p:spPr>
          <a:xfrm>
            <a:off x="923950" y="3863187"/>
            <a:ext cx="7296100" cy="355803"/>
          </a:xfrm>
          <a:prstGeom prst="rect">
            <a:avLst/>
          </a:prstGeom>
        </p:spPr>
        <p:txBody>
          <a:bodyPr wrap="square">
            <a:spAutoFit/>
          </a:bodyPr>
          <a:lstStyle/>
          <a:p>
            <a:pPr>
              <a:lnSpc>
                <a:spcPct val="107000"/>
              </a:lnSpc>
            </a:pP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select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users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where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Bobby</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AND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pass=</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 or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8BBD2E0F-CFCA-4EAB-8E63-B359332D5C0D}"/>
              </a:ext>
            </a:extLst>
          </p:cNvPr>
          <p:cNvSpPr/>
          <p:nvPr/>
        </p:nvSpPr>
        <p:spPr>
          <a:xfrm>
            <a:off x="4267200" y="4270745"/>
            <a:ext cx="3955968" cy="355803"/>
          </a:xfrm>
          <a:prstGeom prst="rect">
            <a:avLst/>
          </a:prstGeom>
        </p:spPr>
        <p:txBody>
          <a:bodyPr wrap="square">
            <a:spAutoFit/>
          </a:bodyPr>
          <a:lstStyle/>
          <a:p>
            <a:pPr>
              <a:lnSpc>
                <a:spcPct val="107000"/>
              </a:lnSpc>
            </a:pPr>
            <a:r>
              <a:rPr lang="en-US" sz="1600" b="1" dirty="0">
                <a:solidFill>
                  <a:srgbClr val="00B050"/>
                </a:solidFill>
                <a:latin typeface="Consolas" panose="020B0609020204030204" pitchFamily="49" charset="0"/>
                <a:ea typeface="Calibri" panose="020F0502020204030204" pitchFamily="34" charset="0"/>
                <a:cs typeface="Consolas" panose="020B0609020204030204" pitchFamily="49" charset="0"/>
              </a:rPr>
              <a:t>A</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        AND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B0F0"/>
                </a:solidFill>
                <a:latin typeface="Consolas" panose="020B0609020204030204" pitchFamily="49" charset="0"/>
                <a:ea typeface="Calibri" panose="020F0502020204030204" pitchFamily="34" charset="0"/>
                <a:cs typeface="Consolas" panose="020B0609020204030204" pitchFamily="49" charset="0"/>
              </a:rPr>
              <a:t>B</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OR</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FFC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A5DBE2F5-2386-4F18-B419-4D8F6808B379}"/>
              </a:ext>
            </a:extLst>
          </p:cNvPr>
          <p:cNvCxnSpPr>
            <a:cxnSpLocks/>
          </p:cNvCxnSpPr>
          <p:nvPr/>
        </p:nvCxnSpPr>
        <p:spPr>
          <a:xfrm flipH="1">
            <a:off x="7343775" y="3421435"/>
            <a:ext cx="771322" cy="46972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08B777B-DE4A-462A-B586-52CF02E6F02C}"/>
              </a:ext>
            </a:extLst>
          </p:cNvPr>
          <p:cNvSpPr txBox="1"/>
          <p:nvPr/>
        </p:nvSpPr>
        <p:spPr>
          <a:xfrm>
            <a:off x="7864929" y="3126843"/>
            <a:ext cx="762000" cy="369332"/>
          </a:xfrm>
          <a:prstGeom prst="rect">
            <a:avLst/>
          </a:prstGeom>
          <a:noFill/>
        </p:spPr>
        <p:txBody>
          <a:bodyPr wrap="square" rtlCol="0">
            <a:spAutoFit/>
          </a:bodyPr>
          <a:lstStyle/>
          <a:p>
            <a:r>
              <a:rPr lang="en-US" dirty="0">
                <a:solidFill>
                  <a:srgbClr val="C00000"/>
                </a:solidFill>
              </a:rPr>
              <a:t>TRUE</a:t>
            </a:r>
          </a:p>
        </p:txBody>
      </p:sp>
      <p:cxnSp>
        <p:nvCxnSpPr>
          <p:cNvPr id="23" name="Straight Arrow Connector 22">
            <a:extLst>
              <a:ext uri="{FF2B5EF4-FFF2-40B4-BE49-F238E27FC236}">
                <a16:creationId xmlns:a16="http://schemas.microsoft.com/office/drawing/2014/main" id="{66508FC5-62C7-4C5F-9921-DA0FAEE758C2}"/>
              </a:ext>
            </a:extLst>
          </p:cNvPr>
          <p:cNvCxnSpPr>
            <a:cxnSpLocks/>
          </p:cNvCxnSpPr>
          <p:nvPr/>
        </p:nvCxnSpPr>
        <p:spPr>
          <a:xfrm flipH="1" flipV="1">
            <a:off x="7847256" y="4156945"/>
            <a:ext cx="147535" cy="2959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B03F1E5-86E1-4576-A05C-20A7758E45D8}"/>
              </a:ext>
            </a:extLst>
          </p:cNvPr>
          <p:cNvSpPr txBox="1"/>
          <p:nvPr/>
        </p:nvSpPr>
        <p:spPr>
          <a:xfrm>
            <a:off x="7607563" y="4382821"/>
            <a:ext cx="1224974" cy="369332"/>
          </a:xfrm>
          <a:prstGeom prst="rect">
            <a:avLst/>
          </a:prstGeom>
          <a:noFill/>
        </p:spPr>
        <p:txBody>
          <a:bodyPr wrap="square" rtlCol="0">
            <a:spAutoFit/>
          </a:bodyPr>
          <a:lstStyle/>
          <a:p>
            <a:r>
              <a:rPr lang="en-US" dirty="0">
                <a:solidFill>
                  <a:srgbClr val="C00000"/>
                </a:solidFill>
              </a:rPr>
              <a:t>comment</a:t>
            </a:r>
          </a:p>
        </p:txBody>
      </p:sp>
      <p:sp>
        <p:nvSpPr>
          <p:cNvPr id="26" name="TextBox 25">
            <a:extLst>
              <a:ext uri="{FF2B5EF4-FFF2-40B4-BE49-F238E27FC236}">
                <a16:creationId xmlns:a16="http://schemas.microsoft.com/office/drawing/2014/main" id="{B6FE39B2-19AB-44C0-AC14-66D3BEDCEE01}"/>
              </a:ext>
            </a:extLst>
          </p:cNvPr>
          <p:cNvSpPr txBox="1"/>
          <p:nvPr/>
        </p:nvSpPr>
        <p:spPr>
          <a:xfrm>
            <a:off x="923950" y="4218990"/>
            <a:ext cx="3048000" cy="646331"/>
          </a:xfrm>
          <a:prstGeom prst="rect">
            <a:avLst/>
          </a:prstGeom>
          <a:noFill/>
        </p:spPr>
        <p:txBody>
          <a:bodyPr wrap="square" rtlCol="0">
            <a:spAutoFit/>
          </a:bodyPr>
          <a:lstStyle/>
          <a:p>
            <a:r>
              <a:rPr lang="en-US" dirty="0">
                <a:solidFill>
                  <a:srgbClr val="C00000"/>
                </a:solidFill>
              </a:rPr>
              <a:t>Matches ALL rows</a:t>
            </a:r>
          </a:p>
          <a:p>
            <a:r>
              <a:rPr lang="en-US" dirty="0">
                <a:solidFill>
                  <a:srgbClr val="C00000"/>
                </a:solidFill>
              </a:rPr>
              <a:t>First happened to be “Admin”</a:t>
            </a:r>
          </a:p>
        </p:txBody>
      </p:sp>
      <p:grpSp>
        <p:nvGrpSpPr>
          <p:cNvPr id="40" name="Group 39">
            <a:extLst>
              <a:ext uri="{FF2B5EF4-FFF2-40B4-BE49-F238E27FC236}">
                <a16:creationId xmlns:a16="http://schemas.microsoft.com/office/drawing/2014/main" id="{164E8FA2-8C22-4082-AAD2-3236F3B6F518}"/>
              </a:ext>
            </a:extLst>
          </p:cNvPr>
          <p:cNvGrpSpPr/>
          <p:nvPr/>
        </p:nvGrpSpPr>
        <p:grpSpPr>
          <a:xfrm>
            <a:off x="3867150" y="4024599"/>
            <a:ext cx="1371600" cy="234864"/>
            <a:chOff x="3867150" y="4024599"/>
            <a:chExt cx="1371600" cy="234864"/>
          </a:xfrm>
        </p:grpSpPr>
        <p:cxnSp>
          <p:nvCxnSpPr>
            <p:cNvPr id="20" name="Straight Connector 19">
              <a:extLst>
                <a:ext uri="{FF2B5EF4-FFF2-40B4-BE49-F238E27FC236}">
                  <a16:creationId xmlns:a16="http://schemas.microsoft.com/office/drawing/2014/main" id="{83ACC68B-E840-4F07-96A7-D0DCE6129A78}"/>
                </a:ext>
              </a:extLst>
            </p:cNvPr>
            <p:cNvCxnSpPr/>
            <p:nvPr/>
          </p:nvCxnSpPr>
          <p:spPr>
            <a:xfrm>
              <a:off x="3867150" y="4024599"/>
              <a:ext cx="0" cy="23486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56F547-AA3C-4CDE-896E-910D77DF5139}"/>
                </a:ext>
              </a:extLst>
            </p:cNvPr>
            <p:cNvCxnSpPr>
              <a:cxnSpLocks/>
            </p:cNvCxnSpPr>
            <p:nvPr/>
          </p:nvCxnSpPr>
          <p:spPr>
            <a:xfrm>
              <a:off x="5238750" y="4032780"/>
              <a:ext cx="0" cy="22668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92F7731-DF7B-469E-B408-67D4AADCE18F}"/>
                </a:ext>
              </a:extLst>
            </p:cNvPr>
            <p:cNvCxnSpPr/>
            <p:nvPr/>
          </p:nvCxnSpPr>
          <p:spPr>
            <a:xfrm>
              <a:off x="3867150" y="4259463"/>
              <a:ext cx="13716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E4A4866-032C-4410-A61E-BABCF84DAFCD}"/>
              </a:ext>
            </a:extLst>
          </p:cNvPr>
          <p:cNvGrpSpPr/>
          <p:nvPr/>
        </p:nvGrpSpPr>
        <p:grpSpPr>
          <a:xfrm>
            <a:off x="5791200" y="4016862"/>
            <a:ext cx="812800" cy="243045"/>
            <a:chOff x="5791200" y="4016862"/>
            <a:chExt cx="812800" cy="243045"/>
          </a:xfrm>
        </p:grpSpPr>
        <p:cxnSp>
          <p:nvCxnSpPr>
            <p:cNvPr id="29" name="Straight Connector 28">
              <a:extLst>
                <a:ext uri="{FF2B5EF4-FFF2-40B4-BE49-F238E27FC236}">
                  <a16:creationId xmlns:a16="http://schemas.microsoft.com/office/drawing/2014/main" id="{C4268ECD-C896-4FDC-8C8D-C89C0D31062E}"/>
                </a:ext>
              </a:extLst>
            </p:cNvPr>
            <p:cNvCxnSpPr/>
            <p:nvPr/>
          </p:nvCxnSpPr>
          <p:spPr>
            <a:xfrm>
              <a:off x="5791200" y="4016862"/>
              <a:ext cx="0" cy="2348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79DED1-6FC3-435D-9A5A-52B59765F5FC}"/>
                </a:ext>
              </a:extLst>
            </p:cNvPr>
            <p:cNvCxnSpPr/>
            <p:nvPr/>
          </p:nvCxnSpPr>
          <p:spPr>
            <a:xfrm>
              <a:off x="6604000" y="4025043"/>
              <a:ext cx="0" cy="2348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6F0721-917D-4DF2-AF9D-8F121735BA47}"/>
                </a:ext>
              </a:extLst>
            </p:cNvPr>
            <p:cNvCxnSpPr>
              <a:cxnSpLocks/>
            </p:cNvCxnSpPr>
            <p:nvPr/>
          </p:nvCxnSpPr>
          <p:spPr>
            <a:xfrm>
              <a:off x="5791200" y="4251726"/>
              <a:ext cx="8128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3C2B21A-AD24-45F2-868A-E5513341E440}"/>
              </a:ext>
            </a:extLst>
          </p:cNvPr>
          <p:cNvGrpSpPr/>
          <p:nvPr/>
        </p:nvGrpSpPr>
        <p:grpSpPr>
          <a:xfrm>
            <a:off x="7029450" y="4028261"/>
            <a:ext cx="546100" cy="239383"/>
            <a:chOff x="7029450" y="4028261"/>
            <a:chExt cx="546100" cy="239383"/>
          </a:xfrm>
        </p:grpSpPr>
        <p:cxnSp>
          <p:nvCxnSpPr>
            <p:cNvPr id="34" name="Straight Connector 33">
              <a:extLst>
                <a:ext uri="{FF2B5EF4-FFF2-40B4-BE49-F238E27FC236}">
                  <a16:creationId xmlns:a16="http://schemas.microsoft.com/office/drawing/2014/main" id="{B4A2437F-BD5D-4739-A8D2-F9574D48D628}"/>
                </a:ext>
              </a:extLst>
            </p:cNvPr>
            <p:cNvCxnSpPr/>
            <p:nvPr/>
          </p:nvCxnSpPr>
          <p:spPr>
            <a:xfrm>
              <a:off x="7029450" y="4032780"/>
              <a:ext cx="0" cy="23486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35BF3F-874A-43C1-963A-D1E24DABF874}"/>
                </a:ext>
              </a:extLst>
            </p:cNvPr>
            <p:cNvCxnSpPr/>
            <p:nvPr/>
          </p:nvCxnSpPr>
          <p:spPr>
            <a:xfrm>
              <a:off x="7575550" y="4028261"/>
              <a:ext cx="0" cy="23486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51D55A-3728-445C-9298-21E6F57C5AA5}"/>
                </a:ext>
              </a:extLst>
            </p:cNvPr>
            <p:cNvCxnSpPr>
              <a:cxnSpLocks/>
            </p:cNvCxnSpPr>
            <p:nvPr/>
          </p:nvCxnSpPr>
          <p:spPr>
            <a:xfrm>
              <a:off x="7029450" y="4267644"/>
              <a:ext cx="5461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33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0"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6">
                                            <p:txEl>
                                              <p:pRg st="0" end="0"/>
                                            </p:txEl>
                                          </p:spTgt>
                                        </p:tgtEl>
                                        <p:attrNameLst>
                                          <p:attrName>style.visibility</p:attrName>
                                        </p:attrNameLst>
                                      </p:cBhvr>
                                      <p:to>
                                        <p:strVal val="visible"/>
                                      </p:to>
                                    </p:set>
                                    <p:animEffect transition="in" filter="fade">
                                      <p:cBhvr>
                                        <p:cTn id="82" dur="500"/>
                                        <p:tgtEl>
                                          <p:spTgt spid="26">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6">
                                            <p:txEl>
                                              <p:pRg st="1" end="1"/>
                                            </p:txEl>
                                          </p:spTgt>
                                        </p:tgtEl>
                                        <p:attrNameLst>
                                          <p:attrName>style.visibility</p:attrName>
                                        </p:attrNameLst>
                                      </p:cBhvr>
                                      <p:to>
                                        <p:strVal val="visible"/>
                                      </p:to>
                                    </p:set>
                                    <p:animEffect transition="in" filter="fade">
                                      <p:cBhvr>
                                        <p:cTn id="87"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p:bldP spid="18" grpId="0"/>
      <p:bldP spid="22"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5D73D4-D96E-41D1-B683-DF64F9AB9F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181599" y="1338374"/>
            <a:ext cx="3877337" cy="3635005"/>
          </a:xfrm>
          <a:prstGeom prst="rect">
            <a:avLst/>
          </a:prstGeom>
        </p:spPr>
      </p:pic>
      <p:sp>
        <p:nvSpPr>
          <p:cNvPr id="2" name="Title 1">
            <a:extLst>
              <a:ext uri="{FF2B5EF4-FFF2-40B4-BE49-F238E27FC236}">
                <a16:creationId xmlns:a16="http://schemas.microsoft.com/office/drawing/2014/main" id="{4D15234F-F84B-42FD-8291-460663D19CAF}"/>
              </a:ext>
            </a:extLst>
          </p:cNvPr>
          <p:cNvSpPr>
            <a:spLocks noGrp="1"/>
          </p:cNvSpPr>
          <p:nvPr>
            <p:ph type="title"/>
          </p:nvPr>
        </p:nvSpPr>
        <p:spPr/>
        <p:txBody>
          <a:bodyPr/>
          <a:lstStyle/>
          <a:p>
            <a:r>
              <a:rPr lang="en-US" dirty="0"/>
              <a:t>Sanitize</a:t>
            </a:r>
          </a:p>
        </p:txBody>
      </p:sp>
      <p:sp>
        <p:nvSpPr>
          <p:cNvPr id="3" name="Content Placeholder 2">
            <a:extLst>
              <a:ext uri="{FF2B5EF4-FFF2-40B4-BE49-F238E27FC236}">
                <a16:creationId xmlns:a16="http://schemas.microsoft.com/office/drawing/2014/main" id="{F5E2B04A-C41F-40D9-A9E8-D39B78CF3C3C}"/>
              </a:ext>
            </a:extLst>
          </p:cNvPr>
          <p:cNvSpPr>
            <a:spLocks noGrp="1"/>
          </p:cNvSpPr>
          <p:nvPr>
            <p:ph idx="1"/>
          </p:nvPr>
        </p:nvSpPr>
        <p:spPr>
          <a:xfrm>
            <a:off x="304800" y="1047750"/>
            <a:ext cx="6019800" cy="1524000"/>
          </a:xfrm>
        </p:spPr>
        <p:txBody>
          <a:bodyPr>
            <a:normAutofit fontScale="92500" lnSpcReduction="20000"/>
          </a:bodyPr>
          <a:lstStyle/>
          <a:p>
            <a:r>
              <a:rPr lang="en-US" dirty="0"/>
              <a:t>Always sanitize raw inputs to your program</a:t>
            </a:r>
          </a:p>
          <a:p>
            <a:r>
              <a:rPr lang="en-US" dirty="0"/>
              <a:t>Text field entries, prompts, data-files</a:t>
            </a:r>
          </a:p>
          <a:p>
            <a:r>
              <a:rPr lang="en-US" dirty="0"/>
              <a:t>Parameters coming in through a web request</a:t>
            </a:r>
          </a:p>
          <a:p>
            <a:endParaRPr lang="en-US" dirty="0"/>
          </a:p>
          <a:p>
            <a:r>
              <a:rPr lang="en-US" dirty="0"/>
              <a:t>Built into the database library</a:t>
            </a:r>
          </a:p>
        </p:txBody>
      </p:sp>
      <p:sp>
        <p:nvSpPr>
          <p:cNvPr id="4" name="Slide Number Placeholder 3">
            <a:extLst>
              <a:ext uri="{FF2B5EF4-FFF2-40B4-BE49-F238E27FC236}">
                <a16:creationId xmlns:a16="http://schemas.microsoft.com/office/drawing/2014/main" id="{59F28AB7-F0AA-4CC8-B14F-3E2EF4492C80}"/>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Tree>
    <p:extLst>
      <p:ext uri="{BB962C8B-B14F-4D97-AF65-F5344CB8AC3E}">
        <p14:creationId xmlns:p14="http://schemas.microsoft.com/office/powerpoint/2010/main" val="178802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1A932-4AFD-4B96-B429-90518B527569}"/>
              </a:ext>
            </a:extLst>
          </p:cNvPr>
          <p:cNvSpPr>
            <a:spLocks noGrp="1"/>
          </p:cNvSpPr>
          <p:nvPr>
            <p:ph type="title"/>
          </p:nvPr>
        </p:nvSpPr>
        <p:spPr/>
        <p:txBody>
          <a:bodyPr/>
          <a:lstStyle/>
          <a:p>
            <a:r>
              <a:rPr lang="en-US" dirty="0"/>
              <a:t>Sanitize</a:t>
            </a:r>
          </a:p>
        </p:txBody>
      </p:sp>
      <p:sp>
        <p:nvSpPr>
          <p:cNvPr id="4" name="Slide Number Placeholder 3">
            <a:extLst>
              <a:ext uri="{FF2B5EF4-FFF2-40B4-BE49-F238E27FC236}">
                <a16:creationId xmlns:a16="http://schemas.microsoft.com/office/drawing/2014/main" id="{4B6F4AB3-2DC8-463D-8788-0E2CEF8CB635}"/>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40217F7E-3EFD-44F1-8144-009529EC59FF}"/>
              </a:ext>
            </a:extLst>
          </p:cNvPr>
          <p:cNvSpPr/>
          <p:nvPr/>
        </p:nvSpPr>
        <p:spPr>
          <a:xfrm>
            <a:off x="304800" y="361951"/>
            <a:ext cx="6324600" cy="4430957"/>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'Chris'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password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topher</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 and pass=?"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name,password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user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(user)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'Bobby'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password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or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users where name=? and pass=?"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name,password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user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(user)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D60F355-5FDD-49B3-9AB1-525C2F6FE1F6}"/>
              </a:ext>
            </a:extLst>
          </p:cNvPr>
          <p:cNvSpPr/>
          <p:nvPr/>
        </p:nvSpPr>
        <p:spPr>
          <a:xfrm>
            <a:off x="2552700" y="4095750"/>
            <a:ext cx="2743200" cy="307777"/>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None</a:t>
            </a:r>
            <a:endParaRPr lang="en-US" sz="1400" dirty="0"/>
          </a:p>
        </p:txBody>
      </p:sp>
      <p:sp>
        <p:nvSpPr>
          <p:cNvPr id="7" name="Rectangle 6">
            <a:extLst>
              <a:ext uri="{FF2B5EF4-FFF2-40B4-BE49-F238E27FC236}">
                <a16:creationId xmlns:a16="http://schemas.microsoft.com/office/drawing/2014/main" id="{13F0D253-BCC1-4B6E-A71A-D40B628CE564}"/>
              </a:ext>
            </a:extLst>
          </p:cNvPr>
          <p:cNvSpPr/>
          <p:nvPr/>
        </p:nvSpPr>
        <p:spPr>
          <a:xfrm>
            <a:off x="2552700" y="2647950"/>
            <a:ext cx="2743200" cy="307777"/>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u'topher</a:t>
            </a:r>
            <a:r>
              <a:rPr lang="en-US" sz="1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98060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1" end="11"/>
                                            </p:txEl>
                                          </p:spTgt>
                                        </p:tgtEl>
                                        <p:attrNameLst>
                                          <p:attrName>style.visibility</p:attrName>
                                        </p:attrNameLst>
                                      </p:cBhvr>
                                      <p:to>
                                        <p:strVal val="visible"/>
                                      </p:to>
                                    </p:set>
                                    <p:animEffect transition="in" filter="fade">
                                      <p:cBhvr>
                                        <p:cTn id="12" dur="500"/>
                                        <p:tgtEl>
                                          <p:spTgt spid="5">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animEffect transition="in" filter="fade">
                                      <p:cBhvr>
                                        <p:cTn id="15" dur="500"/>
                                        <p:tgtEl>
                                          <p:spTgt spid="5">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5" end="15"/>
                                            </p:txEl>
                                          </p:spTgt>
                                        </p:tgtEl>
                                        <p:attrNameLst>
                                          <p:attrName>style.visibility</p:attrName>
                                        </p:attrNameLst>
                                      </p:cBhvr>
                                      <p:to>
                                        <p:strVal val="visible"/>
                                      </p:to>
                                    </p:set>
                                    <p:animEffect transition="in" filter="fade">
                                      <p:cBhvr>
                                        <p:cTn id="28" dur="500"/>
                                        <p:tgtEl>
                                          <p:spTgt spid="5">
                                            <p:txEl>
                                              <p:pRg st="15" end="1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animEffect transition="in" filter="fade">
                                      <p:cBhvr>
                                        <p:cTn id="33" dur="500"/>
                                        <p:tgtEl>
                                          <p:spTgt spid="5">
                                            <p:txEl>
                                              <p:pRg st="17" end="1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8" end="18"/>
                                            </p:txEl>
                                          </p:spTgt>
                                        </p:tgtEl>
                                        <p:attrNameLst>
                                          <p:attrName>style.visibility</p:attrName>
                                        </p:attrNameLst>
                                      </p:cBhvr>
                                      <p:to>
                                        <p:strVal val="visible"/>
                                      </p:to>
                                    </p:set>
                                    <p:animEffect transition="in" filter="fade">
                                      <p:cBhvr>
                                        <p:cTn id="36" dur="500"/>
                                        <p:tgtEl>
                                          <p:spTgt spid="5">
                                            <p:txEl>
                                              <p:pRg st="18" end="1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19" end="19"/>
                                            </p:txEl>
                                          </p:spTgt>
                                        </p:tgtEl>
                                        <p:attrNameLst>
                                          <p:attrName>style.visibility</p:attrName>
                                        </p:attrNameLst>
                                      </p:cBhvr>
                                      <p:to>
                                        <p:strVal val="visible"/>
                                      </p:to>
                                    </p:set>
                                    <p:animEffect transition="in" filter="fade">
                                      <p:cBhvr>
                                        <p:cTn id="39" dur="500"/>
                                        <p:tgtEl>
                                          <p:spTgt spid="5">
                                            <p:txEl>
                                              <p:pRg st="19" end="1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89A5-76FC-4EE3-91ED-FF7A4F236BE0}"/>
              </a:ext>
            </a:extLst>
          </p:cNvPr>
          <p:cNvSpPr>
            <a:spLocks noGrp="1"/>
          </p:cNvSpPr>
          <p:nvPr>
            <p:ph type="title"/>
          </p:nvPr>
        </p:nvSpPr>
        <p:spPr/>
        <p:txBody>
          <a:bodyPr/>
          <a:lstStyle/>
          <a:p>
            <a:r>
              <a:rPr lang="en-US" dirty="0"/>
              <a:t>Sanitize</a:t>
            </a:r>
          </a:p>
        </p:txBody>
      </p:sp>
      <p:sp>
        <p:nvSpPr>
          <p:cNvPr id="3" name="Content Placeholder 2">
            <a:extLst>
              <a:ext uri="{FF2B5EF4-FFF2-40B4-BE49-F238E27FC236}">
                <a16:creationId xmlns:a16="http://schemas.microsoft.com/office/drawing/2014/main" id="{51116FB4-FE67-4913-A8C6-45DE29B61325}"/>
              </a:ext>
            </a:extLst>
          </p:cNvPr>
          <p:cNvSpPr>
            <a:spLocks noGrp="1"/>
          </p:cNvSpPr>
          <p:nvPr>
            <p:ph idx="1"/>
          </p:nvPr>
        </p:nvSpPr>
        <p:spPr>
          <a:xfrm>
            <a:off x="76200" y="666750"/>
            <a:ext cx="8991600" cy="820155"/>
          </a:xfrm>
        </p:spPr>
        <p:txBody>
          <a:bodyPr/>
          <a:lstStyle/>
          <a:p>
            <a:r>
              <a:rPr lang="en-US" dirty="0"/>
              <a:t>Database providers use different substitution schemes</a:t>
            </a:r>
          </a:p>
          <a:p>
            <a:r>
              <a:rPr lang="en-US" dirty="0"/>
              <a:t>You can ask the driver what it uses:</a:t>
            </a:r>
          </a:p>
        </p:txBody>
      </p:sp>
      <p:sp>
        <p:nvSpPr>
          <p:cNvPr id="4" name="Slide Number Placeholder 3">
            <a:extLst>
              <a:ext uri="{FF2B5EF4-FFF2-40B4-BE49-F238E27FC236}">
                <a16:creationId xmlns:a16="http://schemas.microsoft.com/office/drawing/2014/main" id="{595EE8BB-2CEE-49FD-AC40-6213FFAC25D4}"/>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B5DA8BE4-B32F-475D-9457-D7FF7FA4CE44}"/>
              </a:ext>
            </a:extLst>
          </p:cNvPr>
          <p:cNvSpPr/>
          <p:nvPr/>
        </p:nvSpPr>
        <p:spPr>
          <a:xfrm>
            <a:off x="533400" y="1772656"/>
            <a:ext cx="4572000" cy="322845"/>
          </a:xfrm>
          <a:prstGeom prst="rect">
            <a:avLst/>
          </a:prstGeom>
        </p:spPr>
        <p:txBody>
          <a:bodyPr>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sqlite3.paramstyle )</a:t>
            </a: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EA341AE-62D3-43CE-A278-C43E7613A409}"/>
              </a:ext>
            </a:extLst>
          </p:cNvPr>
          <p:cNvSpPr/>
          <p:nvPr/>
        </p:nvSpPr>
        <p:spPr>
          <a:xfrm>
            <a:off x="3505200" y="1772656"/>
            <a:ext cx="2743200" cy="307777"/>
          </a:xfrm>
          <a:prstGeom prst="rect">
            <a:avLst/>
          </a:prstGeom>
          <a:solidFill>
            <a:schemeClr val="bg1">
              <a:lumMod val="95000"/>
            </a:schemeClr>
          </a:solidFill>
          <a:ln>
            <a:solidFill>
              <a:schemeClr val="tx2"/>
            </a:solidFill>
          </a:ln>
        </p:spPr>
        <p:txBody>
          <a:bodyPr wrap="square">
            <a:spAutoFit/>
          </a:bodyPr>
          <a:lstStyle/>
          <a:p>
            <a:r>
              <a:rPr lang="en-US" sz="1400" dirty="0" err="1">
                <a:solidFill>
                  <a:srgbClr val="000000"/>
                </a:solidFill>
                <a:latin typeface="Consolas" panose="020B0609020204030204" pitchFamily="49" charset="0"/>
              </a:rPr>
              <a:t>qmark</a:t>
            </a:r>
            <a:endParaRPr lang="en-US" sz="1400" dirty="0"/>
          </a:p>
        </p:txBody>
      </p:sp>
      <p:pic>
        <p:nvPicPr>
          <p:cNvPr id="7" name="Picture 6">
            <a:extLst>
              <a:ext uri="{FF2B5EF4-FFF2-40B4-BE49-F238E27FC236}">
                <a16:creationId xmlns:a16="http://schemas.microsoft.com/office/drawing/2014/main" id="{850B7C2E-778E-491B-8473-4DCBB2500D91}"/>
              </a:ext>
            </a:extLst>
          </p:cNvPr>
          <p:cNvPicPr>
            <a:picLocks noChangeAspect="1"/>
          </p:cNvPicPr>
          <p:nvPr/>
        </p:nvPicPr>
        <p:blipFill>
          <a:blip r:embed="rId3"/>
          <a:stretch>
            <a:fillRect/>
          </a:stretch>
        </p:blipFill>
        <p:spPr>
          <a:xfrm>
            <a:off x="2286000" y="2402960"/>
            <a:ext cx="4681047" cy="2411621"/>
          </a:xfrm>
          <a:prstGeom prst="rect">
            <a:avLst/>
          </a:prstGeom>
          <a:ln>
            <a:solidFill>
              <a:schemeClr val="tx2"/>
            </a:solidFill>
          </a:ln>
        </p:spPr>
      </p:pic>
    </p:spTree>
    <p:extLst>
      <p:ext uri="{BB962C8B-B14F-4D97-AF65-F5344CB8AC3E}">
        <p14:creationId xmlns:p14="http://schemas.microsoft.com/office/powerpoint/2010/main" val="381914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9535</TotalTime>
  <Words>2085</Words>
  <Application>Microsoft Office PowerPoint</Application>
  <PresentationFormat>On-screen Show (16:9)</PresentationFormat>
  <Paragraphs>313</Paragraphs>
  <Slides>11</Slides>
  <Notes>11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11</vt:i4>
      </vt:variant>
    </vt:vector>
  </HeadingPairs>
  <TitlesOfParts>
    <vt:vector size="23"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SQL Injection</vt:lpstr>
      <vt:lpstr>See Also</vt:lpstr>
      <vt:lpstr>Table of User Logins</vt:lpstr>
      <vt:lpstr>Check Login</vt:lpstr>
      <vt:lpstr>Python Code</vt:lpstr>
      <vt:lpstr>SQL Injection</vt:lpstr>
      <vt:lpstr>Sanitize</vt:lpstr>
      <vt:lpstr>Sanitize</vt:lpstr>
      <vt:lpstr>Sanitize</vt:lpstr>
      <vt:lpstr>Tuples of One</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352</cp:revision>
  <cp:lastPrinted>2017-09-28T02:03:23Z</cp:lastPrinted>
  <dcterms:created xsi:type="dcterms:W3CDTF">2015-07-04T21:12:26Z</dcterms:created>
  <dcterms:modified xsi:type="dcterms:W3CDTF">2018-07-29T22:43:41Z</dcterms:modified>
</cp:coreProperties>
</file>